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2FBC0C-A745-47EC-A6A4-153D7769440F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C84CF8-FA6D-409A-96C2-F987A0579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84CF8-FA6D-409A-96C2-F987A0579C9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762001"/>
            <a:ext cx="7924800" cy="43434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Схема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Водоснабжения и водоотведения муниципального образования город Советск тульской области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105400"/>
            <a:ext cx="6400800" cy="533400"/>
          </a:xfrm>
        </p:spPr>
        <p:txBody>
          <a:bodyPr>
            <a:normAutofit/>
          </a:bodyPr>
          <a:lstStyle/>
          <a:p>
            <a:r>
              <a:rPr lang="ru-RU" dirty="0" smtClean="0"/>
              <a:t>Советск 2013 год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СоветскВ+К-3.wm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381000" y="914400"/>
            <a:ext cx="12094475" cy="5484466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924800" cy="762000"/>
          </a:xfrm>
        </p:spPr>
        <p:txBody>
          <a:bodyPr/>
          <a:lstStyle/>
          <a:p>
            <a:r>
              <a:rPr lang="ru-RU" dirty="0" smtClean="0"/>
              <a:t>ВВЕДЕНИЕ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425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950" dirty="0" smtClean="0"/>
              <a:t>Схема водоснабжения и водоотведения на период до 2027 года муниципального образования города Советск </a:t>
            </a:r>
            <a:r>
              <a:rPr lang="ru-RU" sz="950" dirty="0" err="1" smtClean="0"/>
              <a:t>Щекинского</a:t>
            </a:r>
            <a:r>
              <a:rPr lang="ru-RU" sz="950" dirty="0" smtClean="0"/>
              <a:t> района Тульской области разработана на основании следующих документов: </a:t>
            </a:r>
          </a:p>
          <a:p>
            <a:pPr>
              <a:buNone/>
            </a:pPr>
            <a:r>
              <a:rPr lang="ru-RU" sz="950" dirty="0" smtClean="0"/>
              <a:t>- Постановления, об утверждении муниципальной целевой программы «По замене оборудования и инженерных сетей по объектам водоотведения и очистке стоков в муниципальном  образовании  город Советск </a:t>
            </a:r>
            <a:r>
              <a:rPr lang="ru-RU" sz="950" dirty="0" err="1" smtClean="0"/>
              <a:t>Щекинского</a:t>
            </a:r>
            <a:r>
              <a:rPr lang="ru-RU" sz="950" dirty="0" smtClean="0"/>
              <a:t> района на 2015 год и плановый период 2016 и 2017 годов »; </a:t>
            </a:r>
          </a:p>
          <a:p>
            <a:pPr>
              <a:buNone/>
            </a:pPr>
            <a:r>
              <a:rPr lang="ru-RU" sz="950" dirty="0" smtClean="0"/>
              <a:t>- Генерального плана МО города Советск </a:t>
            </a:r>
            <a:r>
              <a:rPr lang="ru-RU" sz="950" dirty="0" err="1" smtClean="0"/>
              <a:t>Щекинского</a:t>
            </a:r>
            <a:r>
              <a:rPr lang="ru-RU" sz="950" dirty="0" smtClean="0"/>
              <a:t> района Тульской области, выполненного Государственным унитарным предприятием Тульской области «Архитектурно-проектное бюро градостроительного кадастра и землепользования»; </a:t>
            </a:r>
          </a:p>
          <a:p>
            <a:pPr>
              <a:buNone/>
            </a:pPr>
            <a:r>
              <a:rPr lang="ru-RU" sz="950" dirty="0" smtClean="0"/>
              <a:t>- Программы социально-экономического развития МО города Советск </a:t>
            </a:r>
            <a:r>
              <a:rPr lang="ru-RU" sz="950" dirty="0" err="1" smtClean="0"/>
              <a:t>Щекинского</a:t>
            </a:r>
            <a:r>
              <a:rPr lang="ru-RU" sz="950" dirty="0" smtClean="0"/>
              <a:t> района Тульской области на 2012 – 2014 годы; </a:t>
            </a:r>
          </a:p>
          <a:p>
            <a:pPr>
              <a:buNone/>
            </a:pPr>
            <a:r>
              <a:rPr lang="ru-RU" sz="950" dirty="0" smtClean="0"/>
              <a:t>и в соответствии с требованиями: </a:t>
            </a:r>
          </a:p>
          <a:p>
            <a:pPr>
              <a:buNone/>
            </a:pPr>
            <a:r>
              <a:rPr lang="ru-RU" sz="950" dirty="0" smtClean="0"/>
              <a:t>- Федерального закона от 30.12.2004г. № 210-ФЗ «Об основах регулирования тарифов организаций коммунального комплекса»;</a:t>
            </a:r>
          </a:p>
          <a:p>
            <a:pPr>
              <a:buNone/>
            </a:pPr>
            <a:r>
              <a:rPr lang="ru-RU" sz="950" dirty="0" smtClean="0"/>
              <a:t>-   Статья 38 ФЗ от 07.12.2011 №416 «О водоснабжении и водоотведении»</a:t>
            </a:r>
          </a:p>
          <a:p>
            <a:pPr>
              <a:buNone/>
            </a:pPr>
            <a:r>
              <a:rPr lang="ru-RU" sz="950" dirty="0" smtClean="0"/>
              <a:t>- Постановление Правительства Российской Федерации  «О схемах водоснабжения и водоотведения» №782 от 05 сентября 2013 г.;</a:t>
            </a:r>
          </a:p>
          <a:p>
            <a:pPr>
              <a:buNone/>
            </a:pPr>
            <a:r>
              <a:rPr lang="ru-RU" sz="950" dirty="0" smtClean="0"/>
              <a:t>- «Правил определения и предоставления технических условий подключения объекта капитального строительства к сетям инженерно-технического обеспечения», утвержденных постановлением Правительства РФ от 13.02.2006г. № 83;</a:t>
            </a:r>
          </a:p>
          <a:p>
            <a:pPr>
              <a:buNone/>
            </a:pPr>
            <a:r>
              <a:rPr lang="ru-RU" sz="950" dirty="0" smtClean="0"/>
              <a:t>- Водного кодекса Российской Федерации. </a:t>
            </a:r>
          </a:p>
          <a:p>
            <a:pPr>
              <a:buNone/>
            </a:pPr>
            <a:r>
              <a:rPr lang="ru-RU" sz="950" dirty="0" smtClean="0"/>
              <a:t>Схема включает первоочередные мероприятия по созданию и развитию централизованных систем водоснабжения и водоотведения, повышению надежности функционирования этих систем и обеспечивающие комфортные и безопасные условия для проживания людей в МО городе Советск </a:t>
            </a:r>
            <a:r>
              <a:rPr lang="ru-RU" sz="950" dirty="0" err="1" smtClean="0"/>
              <a:t>Щекинского</a:t>
            </a:r>
            <a:r>
              <a:rPr lang="ru-RU" sz="950" dirty="0" smtClean="0"/>
              <a:t> района Тульской области. </a:t>
            </a:r>
          </a:p>
          <a:p>
            <a:pPr>
              <a:buNone/>
            </a:pPr>
            <a:r>
              <a:rPr lang="ru-RU" sz="950" dirty="0" smtClean="0"/>
              <a:t>Мероприятия охватывают следующие объекты системы коммунальной инфраструктуры: </a:t>
            </a:r>
          </a:p>
          <a:p>
            <a:pPr>
              <a:buNone/>
            </a:pPr>
            <a:r>
              <a:rPr lang="ru-RU" sz="950" dirty="0" smtClean="0"/>
              <a:t>– в системе водоснабжения – водозаборы (подземные), станции водоподготовки, насосные станции, магистральные сети водопровода; </a:t>
            </a:r>
          </a:p>
          <a:p>
            <a:pPr>
              <a:buNone/>
            </a:pPr>
            <a:r>
              <a:rPr lang="ru-RU" sz="950" dirty="0" smtClean="0"/>
              <a:t>– в системе водоотведения – магистральные сети водоотведения, канализационные насосные станции, канализационные очистные сооружения. </a:t>
            </a:r>
          </a:p>
          <a:p>
            <a:pPr>
              <a:buNone/>
            </a:pPr>
            <a:r>
              <a:rPr lang="ru-RU" sz="950" dirty="0" smtClean="0"/>
              <a:t>В условиях недостатка собственных средств на проведение работ по модернизации существующих сетей и сооружений, строительству новых объектов систем водоснабжения и водоотведения, затраты на реализацию мероприятий схемы планируется финансировать за счет денежных средств потребителей путем установления тарифов на подключение к системам водоснабжения и водоотведения. </a:t>
            </a:r>
          </a:p>
          <a:p>
            <a:pPr>
              <a:buNone/>
            </a:pPr>
            <a:r>
              <a:rPr lang="ru-RU" sz="950" dirty="0" smtClean="0"/>
              <a:t>Кроме этого, схема предусматривает повышение качества предоставления коммунальных услуг для населения и создания условий для привлечения средств из внебюджетных источников для модернизации объектов коммунальной инфраструктуры. </a:t>
            </a:r>
          </a:p>
          <a:p>
            <a:pPr>
              <a:buNone/>
            </a:pPr>
            <a:r>
              <a:rPr lang="ru-RU" sz="950" dirty="0" smtClean="0"/>
              <a:t>Схема включает: </a:t>
            </a:r>
          </a:p>
          <a:p>
            <a:pPr>
              <a:buNone/>
            </a:pPr>
            <a:r>
              <a:rPr lang="ru-RU" sz="950" dirty="0" smtClean="0"/>
              <a:t>–  паспорт схемы; </a:t>
            </a:r>
          </a:p>
          <a:p>
            <a:pPr>
              <a:buNone/>
            </a:pPr>
            <a:r>
              <a:rPr lang="ru-RU" sz="950" dirty="0" smtClean="0"/>
              <a:t>– пояснительную записку с кратким описанием существующих систем водоснабжения и водоотведения МО города Советск </a:t>
            </a:r>
            <a:r>
              <a:rPr lang="ru-RU" sz="950" dirty="0" err="1" smtClean="0"/>
              <a:t>Щекинского</a:t>
            </a:r>
            <a:r>
              <a:rPr lang="ru-RU" sz="950" dirty="0" smtClean="0"/>
              <a:t> района и анализом существующих технических и технологических проблем; </a:t>
            </a:r>
          </a:p>
          <a:p>
            <a:pPr>
              <a:buNone/>
            </a:pPr>
            <a:r>
              <a:rPr lang="ru-RU" sz="950" dirty="0" smtClean="0"/>
              <a:t>– цели и задачи схемы, предложения по их решению, описание ожидаемых результатов реализации мероприятий схемы; </a:t>
            </a:r>
          </a:p>
          <a:p>
            <a:pPr>
              <a:buNone/>
            </a:pPr>
            <a:r>
              <a:rPr lang="ru-RU" sz="950" dirty="0" smtClean="0"/>
              <a:t>– перечень мероприятий по реализации схемы водоснабжения и водоотведения, срок реализации схемы и ее этапы; </a:t>
            </a:r>
          </a:p>
          <a:p>
            <a:pPr>
              <a:buNone/>
            </a:pPr>
            <a:r>
              <a:rPr lang="ru-RU" sz="950" dirty="0" smtClean="0"/>
              <a:t>– обоснование финансовых затрат на выполнение мероприятий с распределением их по этапам работ, обоснование потребности в необходимых финансовых ресурсах; </a:t>
            </a:r>
          </a:p>
          <a:p>
            <a:pPr>
              <a:buNone/>
            </a:pPr>
            <a:r>
              <a:rPr lang="ru-RU" sz="950" dirty="0" smtClean="0"/>
              <a:t>– основные финансовые показатели схемы. </a:t>
            </a:r>
          </a:p>
          <a:p>
            <a:pPr>
              <a:buNone/>
            </a:pPr>
            <a:endParaRPr lang="ru-RU" sz="95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696200" cy="609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ПАСПОРТ СХЕМЫ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473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800" b="1" dirty="0" smtClean="0"/>
              <a:t>Наименование </a:t>
            </a:r>
            <a:endParaRPr lang="ru-RU" sz="800" dirty="0" smtClean="0"/>
          </a:p>
          <a:p>
            <a:pPr>
              <a:buNone/>
            </a:pPr>
            <a:r>
              <a:rPr lang="ru-RU" sz="800" dirty="0" smtClean="0"/>
              <a:t>Схема водоснабжения и водоотведения МО города Советск </a:t>
            </a:r>
            <a:r>
              <a:rPr lang="ru-RU" sz="800" dirty="0" err="1" smtClean="0"/>
              <a:t>Щекинского</a:t>
            </a:r>
            <a:r>
              <a:rPr lang="ru-RU" sz="800" dirty="0" smtClean="0"/>
              <a:t> района Тульской области на 2013 – 2027 годы. </a:t>
            </a:r>
          </a:p>
          <a:p>
            <a:pPr>
              <a:buNone/>
            </a:pPr>
            <a:r>
              <a:rPr lang="ru-RU" sz="800" b="1" dirty="0" smtClean="0"/>
              <a:t>Инициатор проекта (муниципальный заказчик) </a:t>
            </a:r>
            <a:r>
              <a:rPr lang="ru-RU" sz="800" dirty="0" smtClean="0"/>
              <a:t>Глава администрации  МО города Советск </a:t>
            </a:r>
            <a:r>
              <a:rPr lang="ru-RU" sz="800" dirty="0" err="1" smtClean="0"/>
              <a:t>Щекинского</a:t>
            </a:r>
            <a:r>
              <a:rPr lang="ru-RU" sz="800" dirty="0" smtClean="0"/>
              <a:t> района Тульской области. </a:t>
            </a:r>
          </a:p>
          <a:p>
            <a:pPr>
              <a:buNone/>
            </a:pPr>
            <a:r>
              <a:rPr lang="ru-RU" sz="800" b="1" dirty="0" smtClean="0"/>
              <a:t>Местонахождение проекта </a:t>
            </a:r>
            <a:r>
              <a:rPr lang="ru-RU" sz="800" dirty="0" smtClean="0"/>
              <a:t>Россия, Тульская область, МО г. Советск </a:t>
            </a:r>
            <a:r>
              <a:rPr lang="ru-RU" sz="800" dirty="0" err="1" smtClean="0"/>
              <a:t>Щекинского</a:t>
            </a:r>
            <a:r>
              <a:rPr lang="ru-RU" sz="800" dirty="0" smtClean="0"/>
              <a:t> района Тульской области. </a:t>
            </a:r>
          </a:p>
          <a:p>
            <a:pPr>
              <a:buNone/>
            </a:pPr>
            <a:r>
              <a:rPr lang="ru-RU" sz="800" b="1" dirty="0" smtClean="0"/>
              <a:t>Нормативно-правовая база для разработки схемы </a:t>
            </a:r>
            <a:r>
              <a:rPr lang="ru-RU" sz="800" dirty="0" smtClean="0"/>
              <a:t>- Федеральный закон от 30 декабря 2004 года № 210-ФЗ «Об основах регулирования тарифов организаций коммунального комплекса»;</a:t>
            </a:r>
          </a:p>
          <a:p>
            <a:pPr>
              <a:buNone/>
            </a:pPr>
            <a:r>
              <a:rPr lang="ru-RU" sz="800" dirty="0" smtClean="0"/>
              <a:t>-   Статья 38 ФЗ от 07.12.2011 №416 «О водоснабжении и водоотведении» </a:t>
            </a:r>
          </a:p>
          <a:p>
            <a:pPr>
              <a:buNone/>
            </a:pPr>
            <a:r>
              <a:rPr lang="ru-RU" sz="800" dirty="0" smtClean="0"/>
              <a:t>- Постановление Правительства Российской Федерации  «О схемах водоснабжения и водоотведения» №782 от 05 сентября 2013 г.;</a:t>
            </a:r>
          </a:p>
          <a:p>
            <a:pPr>
              <a:buNone/>
            </a:pPr>
            <a:r>
              <a:rPr lang="ru-RU" sz="800" dirty="0" smtClean="0"/>
              <a:t>- Водный кодекс Российской Федерации;</a:t>
            </a:r>
          </a:p>
          <a:p>
            <a:pPr>
              <a:buNone/>
            </a:pPr>
            <a:r>
              <a:rPr lang="ru-RU" sz="800" dirty="0" smtClean="0"/>
              <a:t>- СП 31.13330.2012 «Водоснабжение. Наружные сети и сооружения». Актуализированная редакция СНИП 2.04.02-84* Приказ Министерства регионального развития Российской Федерации от 29 декабря 2011 года № 635/14; </a:t>
            </a:r>
          </a:p>
          <a:p>
            <a:pPr>
              <a:buNone/>
            </a:pPr>
            <a:r>
              <a:rPr lang="ru-RU" sz="800" dirty="0" smtClean="0"/>
              <a:t>- СП 32.13330.2012 «Канализация. Наружные сети и сооружения». Актуализированная редакция СНИП 2.04.03-85* Приказ Министерства регионального развития Российской Федерации № 635/11 СП (Свод правил) от 29 декабря 2011 года № 13330 2012; </a:t>
            </a:r>
          </a:p>
          <a:p>
            <a:pPr>
              <a:buNone/>
            </a:pPr>
            <a:r>
              <a:rPr lang="ru-RU" sz="800" dirty="0" smtClean="0"/>
              <a:t>- </a:t>
            </a:r>
            <a:r>
              <a:rPr lang="ru-RU" sz="800" dirty="0" err="1" smtClean="0"/>
              <a:t>СНиП</a:t>
            </a:r>
            <a:r>
              <a:rPr lang="ru-RU" sz="800" dirty="0" smtClean="0"/>
              <a:t> 2.04.01-85* «Внутренний водопровод и канализация зданий» (Официальное издание), М.: ГУП ЦПП, 2003. Дата редакции: 01.01.2003; </a:t>
            </a:r>
          </a:p>
          <a:p>
            <a:pPr>
              <a:buNone/>
            </a:pPr>
            <a:r>
              <a:rPr lang="ru-RU" sz="800" dirty="0" smtClean="0"/>
              <a:t>- Приказ Министерства регионального развития Российской Федерации от 6 мая 2011 года № 204 «О разработке программ комплексного развития систем коммунальной инфраструктуры муниципальных образований»; </a:t>
            </a:r>
          </a:p>
          <a:p>
            <a:pPr>
              <a:buNone/>
            </a:pPr>
            <a:r>
              <a:rPr lang="ru-RU" sz="800" dirty="0" smtClean="0"/>
              <a:t>- Методические рекомендации по расчету размера платы за подключение к системе коммунальной инфраструктуры на территории Тульской области, утвержденные распоряжением Министерства экономики  от 24.03.2009г № 22-РМ; </a:t>
            </a:r>
          </a:p>
          <a:p>
            <a:pPr>
              <a:buNone/>
            </a:pPr>
            <a:r>
              <a:rPr lang="ru-RU" sz="800" dirty="0" smtClean="0"/>
              <a:t>- Постановление Губернатора Тульской области «О введении в действие раздела ТСН «Нормы водопотребления населения Тульской области»», приказ №145-Ж от 23.11.2012г.;</a:t>
            </a:r>
          </a:p>
          <a:p>
            <a:pPr>
              <a:buNone/>
            </a:pPr>
            <a:r>
              <a:rPr lang="ru-RU" sz="800" dirty="0" smtClean="0"/>
              <a:t>- ТСН  систем водоснабжения и водоотведения районов жилой средне и малоэтажной застройки Тульской области;</a:t>
            </a:r>
          </a:p>
          <a:p>
            <a:pPr>
              <a:buNone/>
            </a:pPr>
            <a:r>
              <a:rPr lang="ru-RU" sz="800" b="1" dirty="0" smtClean="0"/>
              <a:t> </a:t>
            </a:r>
            <a:endParaRPr lang="ru-RU" sz="800" dirty="0" smtClean="0"/>
          </a:p>
          <a:p>
            <a:pPr>
              <a:buNone/>
            </a:pPr>
            <a:r>
              <a:rPr lang="ru-RU" sz="800" b="1" dirty="0" smtClean="0"/>
              <a:t>Цели схемы: </a:t>
            </a:r>
            <a:endParaRPr lang="ru-RU" sz="800" dirty="0" smtClean="0"/>
          </a:p>
          <a:p>
            <a:pPr>
              <a:buNone/>
            </a:pPr>
            <a:r>
              <a:rPr lang="ru-RU" sz="800" dirty="0" smtClean="0"/>
              <a:t>- обеспечение развития систем централизованного водоснабжения и водоотведения для существующего и нового строительства жилищного комплекса, а также объектов социально-культурного и рекреационного назначения в период до 2027 года; </a:t>
            </a:r>
          </a:p>
          <a:p>
            <a:pPr>
              <a:buNone/>
            </a:pPr>
            <a:r>
              <a:rPr lang="ru-RU" sz="800" dirty="0" smtClean="0"/>
              <a:t>- увеличение объемов производства коммунальной продукции (оказание услуг) по водоснабжению и водоотведению при повышении качества и сохранении приемлемости действующей ценовой политики; </a:t>
            </a:r>
          </a:p>
          <a:p>
            <a:pPr>
              <a:buNone/>
            </a:pPr>
            <a:r>
              <a:rPr lang="ru-RU" sz="800" dirty="0" smtClean="0"/>
              <a:t>- улучшение работы систем водоснабжения и водоотведения; </a:t>
            </a:r>
          </a:p>
          <a:p>
            <a:pPr>
              <a:buNone/>
            </a:pPr>
            <a:r>
              <a:rPr lang="ru-RU" sz="800" dirty="0" smtClean="0"/>
              <a:t>- повышение качества питьевой воды, поступающей к потребителям; </a:t>
            </a:r>
          </a:p>
          <a:p>
            <a:pPr>
              <a:buNone/>
            </a:pPr>
            <a:r>
              <a:rPr lang="ru-RU" sz="800" dirty="0" smtClean="0"/>
              <a:t>- обеспечение надежного централизованного и экологически безопасного отведения стоков и их очистку, соответствующую экологическим нормативам; </a:t>
            </a:r>
          </a:p>
          <a:p>
            <a:pPr>
              <a:buNone/>
            </a:pPr>
            <a:r>
              <a:rPr lang="ru-RU" sz="800" dirty="0" smtClean="0"/>
              <a:t>- снижение вредного воздействия на окружающую среду. </a:t>
            </a:r>
          </a:p>
          <a:p>
            <a:pPr>
              <a:buNone/>
            </a:pPr>
            <a:r>
              <a:rPr lang="ru-RU" sz="800" b="1" dirty="0" smtClean="0"/>
              <a:t> </a:t>
            </a:r>
            <a:endParaRPr lang="ru-RU" sz="800" dirty="0" smtClean="0"/>
          </a:p>
          <a:p>
            <a:pPr>
              <a:buNone/>
            </a:pPr>
            <a:r>
              <a:rPr lang="ru-RU" sz="800" b="1" dirty="0" smtClean="0"/>
              <a:t>Способ достижения цели: </a:t>
            </a:r>
            <a:endParaRPr lang="ru-RU" sz="800" dirty="0" smtClean="0"/>
          </a:p>
          <a:p>
            <a:pPr>
              <a:buNone/>
            </a:pPr>
            <a:r>
              <a:rPr lang="ru-RU" sz="800" dirty="0" smtClean="0"/>
              <a:t>- реконструкция существующих артезианских скважин; </a:t>
            </a:r>
          </a:p>
          <a:p>
            <a:pPr>
              <a:buNone/>
            </a:pPr>
            <a:r>
              <a:rPr lang="ru-RU" sz="800" dirty="0" smtClean="0"/>
              <a:t>- строительство новых артезианских скважин с установками водоподготовки; </a:t>
            </a:r>
          </a:p>
          <a:p>
            <a:pPr>
              <a:buNone/>
            </a:pPr>
            <a:r>
              <a:rPr lang="ru-RU" sz="800" dirty="0" smtClean="0"/>
              <a:t>- строительство централизованной сети магистральных водоводов, обеспечивающих возможность качественного снабжения водой населения и юридических лиц г. Советска; </a:t>
            </a:r>
          </a:p>
          <a:p>
            <a:pPr>
              <a:buNone/>
            </a:pPr>
            <a:r>
              <a:rPr lang="ru-RU" sz="800" dirty="0" smtClean="0"/>
              <a:t>- замена водопроводов из асбестовых труб и изношенных стальных;</a:t>
            </a:r>
          </a:p>
          <a:p>
            <a:pPr>
              <a:buNone/>
            </a:pPr>
            <a:r>
              <a:rPr lang="ru-RU" sz="800" dirty="0" smtClean="0"/>
              <a:t>- реконструкция существующих сетей и канализационных очистных сооружений; </a:t>
            </a:r>
          </a:p>
          <a:p>
            <a:pPr>
              <a:buNone/>
            </a:pPr>
            <a:r>
              <a:rPr lang="ru-RU" sz="800" dirty="0" smtClean="0"/>
              <a:t>- строительство централизованной сети водоотведения с насосными станциями подкачки и планируемыми канализационными очистными сооружениями; </a:t>
            </a:r>
          </a:p>
          <a:p>
            <a:pPr>
              <a:buNone/>
            </a:pPr>
            <a:r>
              <a:rPr lang="ru-RU" sz="800" dirty="0" smtClean="0"/>
              <a:t>- модернизация объектов инженерной инфраструктуры путем внедрения </a:t>
            </a:r>
            <a:r>
              <a:rPr lang="ru-RU" sz="800" dirty="0" err="1" smtClean="0"/>
              <a:t>ресурсо</a:t>
            </a:r>
            <a:r>
              <a:rPr lang="ru-RU" sz="800" dirty="0" smtClean="0"/>
              <a:t>- и энергосберегающих технологий; </a:t>
            </a:r>
          </a:p>
          <a:p>
            <a:pPr>
              <a:buNone/>
            </a:pPr>
            <a:r>
              <a:rPr lang="ru-RU" sz="800" dirty="0" smtClean="0"/>
              <a:t>- установка современных приборов учета; </a:t>
            </a:r>
          </a:p>
          <a:p>
            <a:pPr>
              <a:buNone/>
            </a:pPr>
            <a:r>
              <a:rPr lang="ru-RU" sz="800" dirty="0" smtClean="0"/>
              <a:t>- обеспечение подключения вновь строящихся (реконструируемых) объектов недвижимости к системам водоснабжения и водоотведения с гарантированным объемом заявленных мощностей в конкретной точке на существующем трубопроводе необходимого диаметра. </a:t>
            </a:r>
          </a:p>
          <a:p>
            <a:pPr>
              <a:buNone/>
            </a:pPr>
            <a:r>
              <a:rPr lang="ru-RU" sz="800" b="1" dirty="0" smtClean="0"/>
              <a:t> </a:t>
            </a:r>
            <a:endParaRPr lang="ru-RU" sz="8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Сроки и этапы реализации схемы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dirty="0" smtClean="0"/>
              <a:t>Схема </a:t>
            </a:r>
            <a:r>
              <a:rPr lang="ru-RU" dirty="0" smtClean="0"/>
              <a:t>будет реализована в период с 2013 по 2027 годы. В проекте выделяются 3 этапа, на каждом из которых планируется реконструкция и строительство новых производственных мощностей коммунальной инфраструктуры: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b="1" dirty="0" smtClean="0"/>
              <a:t>Первый этап строительства- 2013-2017 годы: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- реконструкция существующих водозаборных узлов; </a:t>
            </a:r>
          </a:p>
          <a:p>
            <a:pPr>
              <a:buNone/>
            </a:pPr>
            <a:r>
              <a:rPr lang="ru-RU" dirty="0" smtClean="0"/>
              <a:t>- строительство узла водоподготовки на существующих водозаборах; </a:t>
            </a:r>
          </a:p>
          <a:p>
            <a:pPr>
              <a:buNone/>
            </a:pPr>
            <a:r>
              <a:rPr lang="ru-RU" dirty="0" smtClean="0"/>
              <a:t>- строительство магистральных водоводов для обеспечения водой вновь застроенных территорий 1-й очереди строительства; </a:t>
            </a:r>
          </a:p>
          <a:p>
            <a:pPr>
              <a:buNone/>
            </a:pPr>
            <a:r>
              <a:rPr lang="ru-RU" dirty="0" smtClean="0"/>
              <a:t>- перекладка и строительство канализационных коллекторов на территориях существующей и перспективной застройки; </a:t>
            </a:r>
          </a:p>
          <a:p>
            <a:pPr>
              <a:buNone/>
            </a:pPr>
            <a:r>
              <a:rPr lang="ru-RU" dirty="0" smtClean="0"/>
              <a:t>- строительство канализационных насосных станций подкачки сточных вод; </a:t>
            </a:r>
          </a:p>
          <a:p>
            <a:pPr>
              <a:buNone/>
            </a:pPr>
            <a:r>
              <a:rPr lang="ru-RU" dirty="0" smtClean="0"/>
              <a:t>- реконструкция канализационных очистных сооружений с учетом увеличения производительности; </a:t>
            </a:r>
          </a:p>
          <a:p>
            <a:pPr>
              <a:buNone/>
            </a:pPr>
            <a:r>
              <a:rPr lang="ru-RU" dirty="0" smtClean="0"/>
              <a:t>- строительство канализационных очистных сооружений с применением новых технологий очистки сточных вод.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b="1" dirty="0" smtClean="0"/>
              <a:t>Второй этап строительства- 2018-2022 годы: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- реконструкция существующих ВЗУ;</a:t>
            </a:r>
          </a:p>
          <a:p>
            <a:pPr>
              <a:buNone/>
            </a:pPr>
            <a:r>
              <a:rPr lang="ru-RU" dirty="0" smtClean="0"/>
              <a:t>- строительство канализационных очистных сооружений;</a:t>
            </a:r>
          </a:p>
          <a:p>
            <a:pPr>
              <a:buNone/>
            </a:pPr>
            <a:r>
              <a:rPr lang="ru-RU" dirty="0" smtClean="0"/>
              <a:t>- строительство скважин; </a:t>
            </a:r>
          </a:p>
          <a:p>
            <a:pPr>
              <a:buNone/>
            </a:pPr>
            <a:r>
              <a:rPr lang="ru-RU" dirty="0" smtClean="0"/>
              <a:t>- строительство станции водоподготовки на существующих водозаборах; </a:t>
            </a:r>
          </a:p>
          <a:p>
            <a:pPr>
              <a:buNone/>
            </a:pPr>
            <a:r>
              <a:rPr lang="ru-RU" dirty="0" smtClean="0"/>
              <a:t>- строительство магистральных водоводов для планируемой на расчетный срок застройки; </a:t>
            </a:r>
          </a:p>
          <a:p>
            <a:pPr>
              <a:buNone/>
            </a:pPr>
            <a:r>
              <a:rPr lang="ru-RU" dirty="0" smtClean="0"/>
              <a:t>- строительство канализационных насосных станций подкачки сточных вод; </a:t>
            </a:r>
          </a:p>
          <a:p>
            <a:pPr>
              <a:buNone/>
            </a:pPr>
            <a:r>
              <a:rPr lang="ru-RU" dirty="0" smtClean="0"/>
              <a:t>- строительство канализационных самотечных коллекторов для сбора сточных вод от планируемой на расчетный срок застройки; </a:t>
            </a:r>
          </a:p>
          <a:p>
            <a:pPr>
              <a:buNone/>
            </a:pPr>
            <a:r>
              <a:rPr lang="ru-RU" dirty="0" smtClean="0"/>
              <a:t>- реконструкция канализационных очистных сооружений; </a:t>
            </a:r>
          </a:p>
          <a:p>
            <a:pPr>
              <a:buNone/>
            </a:pPr>
            <a:r>
              <a:rPr lang="ru-RU" dirty="0" smtClean="0"/>
              <a:t>- строительство канализационных очистных сооружений; </a:t>
            </a:r>
          </a:p>
          <a:p>
            <a:pPr>
              <a:buNone/>
            </a:pPr>
            <a:r>
              <a:rPr lang="ru-RU" b="1" dirty="0" smtClean="0"/>
              <a:t>Третий этап строительства - 2023-2027 (расчетный срок):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- строительство скважин; </a:t>
            </a:r>
          </a:p>
          <a:p>
            <a:pPr>
              <a:buNone/>
            </a:pPr>
            <a:r>
              <a:rPr lang="ru-RU" dirty="0" smtClean="0"/>
              <a:t>- строительство канализационных насосных станций подкачки сточных вод; </a:t>
            </a:r>
          </a:p>
          <a:p>
            <a:pPr>
              <a:buNone/>
            </a:pPr>
            <a:r>
              <a:rPr lang="ru-RU" dirty="0" smtClean="0"/>
              <a:t>- строительство напорных коллекторов для подачи сточных вод на канализационные очистные сооружения. </a:t>
            </a:r>
          </a:p>
          <a:p>
            <a:pPr>
              <a:buNone/>
            </a:pPr>
            <a:r>
              <a:rPr lang="ru-RU" dirty="0" smtClean="0"/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4800" b="1" dirty="0" smtClean="0"/>
              <a:t>Финансовые ресурсы, необходимые для реализации схемы </a:t>
            </a:r>
            <a:endParaRPr lang="ru-RU" sz="4800" dirty="0" smtClean="0"/>
          </a:p>
          <a:p>
            <a:pPr>
              <a:buNone/>
            </a:pPr>
            <a:r>
              <a:rPr lang="ru-RU" sz="4800" dirty="0" smtClean="0"/>
              <a:t>Общий объем финансирования схемы составляет 21100,0 тыс. руб., в том числе: </a:t>
            </a:r>
          </a:p>
          <a:p>
            <a:pPr>
              <a:buNone/>
            </a:pPr>
            <a:r>
              <a:rPr lang="ru-RU" sz="4800" dirty="0" smtClean="0"/>
              <a:t>13600,0 тыс. руб. - финансирование мероприятий по водоснабжению; </a:t>
            </a:r>
          </a:p>
          <a:p>
            <a:pPr>
              <a:buNone/>
            </a:pPr>
            <a:r>
              <a:rPr lang="ru-RU" sz="4800" dirty="0" smtClean="0"/>
              <a:t>7500,0 тыс. руб. - финансирование мероприятий по водоотведению. </a:t>
            </a:r>
          </a:p>
          <a:p>
            <a:pPr>
              <a:buNone/>
            </a:pPr>
            <a:r>
              <a:rPr lang="ru-RU" sz="4800" dirty="0" smtClean="0"/>
              <a:t>Финансирование мероприятий планируется проводить за счет получаемой прибыли </a:t>
            </a:r>
            <a:r>
              <a:rPr lang="ru-RU" sz="4800" dirty="0" err="1" smtClean="0"/>
              <a:t>ресурсо</a:t>
            </a:r>
            <a:r>
              <a:rPr lang="ru-RU" sz="4800" dirty="0" smtClean="0"/>
              <a:t> - снабжающей организации от продажи воды и оказания услуг по приему сточных вод, в части установления надбавки к ценам (тарифам) для потребителей, платы за подключение к инженерным системам водоснабжения и водоотведения, а также и за счет средств внебюджетных источников. </a:t>
            </a:r>
          </a:p>
          <a:p>
            <a:pPr>
              <a:buNone/>
            </a:pPr>
            <a:r>
              <a:rPr lang="ru-RU" sz="4800" dirty="0" smtClean="0"/>
              <a:t>Общий объем финансирования развития схемы водоснабжения и водоотведения в 2013-2017 годах составляет: </a:t>
            </a:r>
          </a:p>
          <a:p>
            <a:pPr>
              <a:buNone/>
            </a:pPr>
            <a:r>
              <a:rPr lang="ru-RU" sz="4800" dirty="0" smtClean="0"/>
              <a:t>- всего – 14690,0 тыс. рублей </a:t>
            </a:r>
          </a:p>
          <a:p>
            <a:pPr>
              <a:buNone/>
            </a:pPr>
            <a:r>
              <a:rPr lang="ru-RU" sz="4800" dirty="0" smtClean="0"/>
              <a:t>- в том числе: </a:t>
            </a:r>
          </a:p>
          <a:p>
            <a:pPr>
              <a:buNone/>
            </a:pPr>
            <a:r>
              <a:rPr lang="ru-RU" sz="4800" dirty="0" smtClean="0"/>
              <a:t>- областной бюджет – 4407,0 тыс. рублей</a:t>
            </a:r>
          </a:p>
          <a:p>
            <a:pPr>
              <a:buNone/>
            </a:pPr>
            <a:r>
              <a:rPr lang="ru-RU" sz="4800" dirty="0" smtClean="0"/>
              <a:t>- местный бюджет – 4407,0 тыс. рублей; </a:t>
            </a:r>
          </a:p>
          <a:p>
            <a:pPr>
              <a:buNone/>
            </a:pPr>
            <a:r>
              <a:rPr lang="ru-RU" sz="4800" dirty="0" smtClean="0"/>
              <a:t>- внебюджетные источники – 8814,0 тыс. рублей </a:t>
            </a:r>
          </a:p>
          <a:p>
            <a:pPr>
              <a:buNone/>
            </a:pPr>
            <a:r>
              <a:rPr lang="ru-RU" sz="4800" dirty="0" smtClean="0"/>
              <a:t> </a:t>
            </a:r>
          </a:p>
          <a:p>
            <a:pPr>
              <a:buNone/>
            </a:pPr>
            <a:r>
              <a:rPr lang="ru-RU" sz="4800" b="1" dirty="0" smtClean="0"/>
              <a:t>Ожидаемые результаты от реализации мероприятий схемы </a:t>
            </a:r>
            <a:endParaRPr lang="ru-RU" sz="4800" dirty="0" smtClean="0"/>
          </a:p>
          <a:p>
            <a:pPr lvl="0">
              <a:buNone/>
            </a:pPr>
            <a:r>
              <a:rPr lang="ru-RU" sz="4800" dirty="0" smtClean="0"/>
              <a:t>1. Создание современной коммунальной инфраструктуры города        Советск. </a:t>
            </a:r>
          </a:p>
          <a:p>
            <a:pPr lvl="0">
              <a:buNone/>
            </a:pPr>
            <a:r>
              <a:rPr lang="ru-RU" sz="4800" dirty="0" smtClean="0"/>
              <a:t>2. Повышение качества предоставления коммунальных услуг. </a:t>
            </a:r>
          </a:p>
          <a:p>
            <a:pPr lvl="0">
              <a:buNone/>
            </a:pPr>
            <a:r>
              <a:rPr lang="ru-RU" sz="4800" dirty="0" smtClean="0"/>
              <a:t>3. Снижение уровня износа объектов водоснабжения и водоотведения. </a:t>
            </a:r>
          </a:p>
          <a:p>
            <a:pPr lvl="0">
              <a:buNone/>
            </a:pPr>
            <a:r>
              <a:rPr lang="ru-RU" sz="4800" dirty="0" smtClean="0"/>
              <a:t>4. Улучшение экологической ситуации на территории города Советск.</a:t>
            </a:r>
          </a:p>
          <a:p>
            <a:pPr lvl="0">
              <a:buNone/>
            </a:pPr>
            <a:r>
              <a:rPr lang="ru-RU" sz="4800" dirty="0" smtClean="0"/>
              <a:t>5. Создание благоприятных условий для привлечения средств внебюджетных источников (в том числе средств частных инвесторов, кредитных средств и личных средств граждан) с целью финансирования проектов модернизации и строительства объектов водоснабжения и водоотведения. </a:t>
            </a:r>
          </a:p>
          <a:p>
            <a:pPr lvl="0">
              <a:buNone/>
            </a:pPr>
            <a:r>
              <a:rPr lang="ru-RU" sz="4800" dirty="0" smtClean="0"/>
              <a:t>6. Обеспечение сетями водоснабжения и водоотведения земельных участков, определенных для вновь строящегося жилищного фонда и объектов производственного, рекреационного и социально-культурного назначения. </a:t>
            </a:r>
          </a:p>
          <a:p>
            <a:pPr lvl="0">
              <a:buNone/>
            </a:pPr>
            <a:r>
              <a:rPr lang="ru-RU" sz="4800" dirty="0" smtClean="0"/>
              <a:t>7. Увеличение мощности систем водоснабжения и водоотведения. </a:t>
            </a:r>
          </a:p>
          <a:p>
            <a:pPr>
              <a:buNone/>
            </a:pPr>
            <a:r>
              <a:rPr lang="ru-RU" sz="4800" dirty="0" smtClean="0"/>
              <a:t> </a:t>
            </a:r>
          </a:p>
          <a:p>
            <a:pPr>
              <a:buNone/>
            </a:pPr>
            <a:r>
              <a:rPr lang="ru-RU" sz="4800" b="1" dirty="0" smtClean="0"/>
              <a:t>Контроль исполнения инвестиционной программы </a:t>
            </a:r>
            <a:endParaRPr lang="ru-RU" sz="4800" dirty="0" smtClean="0"/>
          </a:p>
          <a:p>
            <a:pPr>
              <a:buNone/>
            </a:pPr>
            <a:r>
              <a:rPr lang="ru-RU" sz="4800" dirty="0" smtClean="0"/>
              <a:t>Оперативный контроль осуществляет Глава администрации МО города Советск Тульской области. </a:t>
            </a:r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</TotalTime>
  <Words>934</Words>
  <PresentationFormat>Экран (4:3)</PresentationFormat>
  <Paragraphs>116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      Схема Водоснабжения и водоотведения муниципального образования город Советск тульской области </vt:lpstr>
      <vt:lpstr>Слайд 2</vt:lpstr>
      <vt:lpstr>ВВЕДЕНИЕ</vt:lpstr>
      <vt:lpstr>ПАСПОРТ СХЕМЫ</vt:lpstr>
      <vt:lpstr>Сроки и этапы реализации схемы  </vt:lpstr>
      <vt:lpstr>Результаты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Схема Водоснабжения и водоотведения муниципального образования город Советск тульской области </dc:title>
  <dc:creator>User</dc:creator>
  <cp:lastModifiedBy>User</cp:lastModifiedBy>
  <cp:revision>4</cp:revision>
  <dcterms:created xsi:type="dcterms:W3CDTF">2013-12-09T10:18:25Z</dcterms:created>
  <dcterms:modified xsi:type="dcterms:W3CDTF">2013-12-09T10:34:40Z</dcterms:modified>
</cp:coreProperties>
</file>