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19"/>
  </p:notesMasterIdLst>
  <p:sldIdLst>
    <p:sldId id="353" r:id="rId2"/>
    <p:sldId id="356" r:id="rId3"/>
    <p:sldId id="357" r:id="rId4"/>
    <p:sldId id="343" r:id="rId5"/>
    <p:sldId id="346" r:id="rId6"/>
    <p:sldId id="354" r:id="rId7"/>
    <p:sldId id="355" r:id="rId8"/>
    <p:sldId id="369" r:id="rId9"/>
    <p:sldId id="370" r:id="rId10"/>
    <p:sldId id="362" r:id="rId11"/>
    <p:sldId id="364" r:id="rId12"/>
    <p:sldId id="363" r:id="rId13"/>
    <p:sldId id="359" r:id="rId14"/>
    <p:sldId id="365" r:id="rId15"/>
    <p:sldId id="368" r:id="rId16"/>
    <p:sldId id="367" r:id="rId17"/>
    <p:sldId id="371" r:id="rId18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3C39"/>
    <a:srgbClr val="C1C100"/>
    <a:srgbClr val="C2569E"/>
    <a:srgbClr val="396115"/>
    <a:srgbClr val="512544"/>
    <a:srgbClr val="CCECFF"/>
    <a:srgbClr val="0000FF"/>
    <a:srgbClr val="CD3C38"/>
    <a:srgbClr val="E4FDC2"/>
    <a:srgbClr val="82A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37" autoAdjust="0"/>
  </p:normalViewPr>
  <p:slideViewPr>
    <p:cSldViewPr>
      <p:cViewPr>
        <p:scale>
          <a:sx n="80" d="100"/>
          <a:sy n="80" d="100"/>
        </p:scale>
        <p:origin x="-1554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1D9A78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1.1222097659551137E-7"/>
                  <c:y val="0.377699740107310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0-165E-4125-9E56-A88131E27464}"/>
                </c:ext>
              </c:extLst>
            </c:dLbl>
            <c:dLbl>
              <c:idx val="1"/>
              <c:layout>
                <c:manualLayout>
                  <c:x val="0"/>
                  <c:y val="0.368200836820083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1A89-4EC5-A388-77D6AF8DDBED}"/>
                </c:ext>
              </c:extLst>
            </c:dLbl>
            <c:dLbl>
              <c:idx val="2"/>
              <c:layout>
                <c:manualLayout>
                  <c:x val="0"/>
                  <c:y val="0.377279873455570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31503.1</c:v>
                </c:pt>
                <c:pt idx="1">
                  <c:v>31364.9</c:v>
                </c:pt>
                <c:pt idx="2" formatCode="General">
                  <c:v>32011.1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0-1A89-4EC5-A388-77D6AF8DDBE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0.377334632796780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A89-4EC5-A388-77D6AF8DDBED}"/>
                </c:ext>
              </c:extLst>
            </c:dLbl>
            <c:dLbl>
              <c:idx val="1"/>
              <c:layout>
                <c:manualLayout>
                  <c:x val="1.399834665197024E-3"/>
                  <c:y val="0.377279873455570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993386607882034E-3"/>
                  <c:y val="0.377279873455570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 formatCode="General">
                  <c:v>34431</c:v>
                </c:pt>
                <c:pt idx="1">
                  <c:v>31364.9</c:v>
                </c:pt>
                <c:pt idx="2" formatCode="General">
                  <c:v>32011.1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1-1A89-4EC5-A388-77D6AF8DDBE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1.5702617801047123E-2"/>
                  <c:y val="0.228731372794876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A89-4EC5-A388-77D6AF8DDBED}"/>
                </c:ext>
              </c:extLst>
            </c:dLbl>
            <c:dLbl>
              <c:idx val="1"/>
              <c:layout>
                <c:manualLayout>
                  <c:x val="2.4228508841329575E-2"/>
                  <c:y val="-3.34728033472804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A89-4EC5-A388-77D6AF8DDBED}"/>
                </c:ext>
              </c:extLst>
            </c:dLbl>
            <c:dLbl>
              <c:idx val="2"/>
              <c:layout>
                <c:manualLayout>
                  <c:x val="1.9597685312758371E-2"/>
                  <c:y val="-3.6748039622295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 formatCode="General">
                  <c:v>-2927.9</c:v>
                </c:pt>
                <c:pt idx="1">
                  <c:v>0</c:v>
                </c:pt>
                <c:pt idx="2" formatCode="General">
                  <c:v>0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3-1A89-4EC5-A388-77D6AF8DDB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2567040"/>
        <c:axId val="92568576"/>
        <c:axId val="0"/>
      </c:bar3DChart>
      <c:catAx>
        <c:axId val="9256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92568576"/>
        <c:crosses val="autoZero"/>
        <c:auto val="1"/>
        <c:lblAlgn val="ctr"/>
        <c:lblOffset val="100"/>
        <c:noMultiLvlLbl val="0"/>
      </c:catAx>
      <c:valAx>
        <c:axId val="9256857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925670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45475306335211"/>
          <c:y val="0.89495472837022161"/>
          <c:w val="0.79375535153782062"/>
          <c:h val="8.9074446680080896E-2"/>
        </c:manualLayout>
      </c:layout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/>
              <a:t>2020</a:t>
            </a:r>
            <a:r>
              <a:rPr lang="ru-RU" dirty="0"/>
              <a:t> </a:t>
            </a:r>
            <a:r>
              <a:rPr lang="ru-RU" sz="1400" dirty="0"/>
              <a:t>год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Pt>
            <c:idx val="0"/>
            <c:bubble3D val="0"/>
            <c:spPr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62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16200000" scaled="0"/>
              </a:gradFill>
            </c:spPr>
          </c:dPt>
          <c:dLbls>
            <c:dLbl>
              <c:idx val="0"/>
              <c:layout>
                <c:manualLayout>
                  <c:x val="-2.2120792593233542E-2"/>
                  <c:y val="4.5614515576857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818081805708353E-2"/>
                  <c:y val="-7.366997603560425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Програмные расходы</c:v>
                </c:pt>
                <c:pt idx="1">
                  <c:v>Непрограмные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23605.5</c:v>
                </c:pt>
                <c:pt idx="1">
                  <c:v>7759.4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554166666666683"/>
          <c:y val="0.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027777777777791"/>
          <c:y val="0.28766327752720239"/>
          <c:w val="0.42714730971128612"/>
          <c:h val="0.552749280126392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21"/>
          <c:dPt>
            <c:idx val="0"/>
            <c:bubble3D val="0"/>
            <c:spPr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62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16200000" scaled="0"/>
              </a:gradFill>
            </c:spPr>
          </c:dPt>
          <c:cat>
            <c:strRef>
              <c:f>Лист1!$A$2:$A$3</c:f>
              <c:strCache>
                <c:ptCount val="2"/>
                <c:pt idx="0">
                  <c:v>Програмные расходы</c:v>
                </c:pt>
                <c:pt idx="1">
                  <c:v>Непрограмные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23424.3</c:v>
                </c:pt>
                <c:pt idx="1">
                  <c:v>8585.7999999999956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3450349956259"/>
          <c:y val="0.68132864459903675"/>
          <c:w val="0.23026607611548561"/>
          <c:h val="0.31741074841372985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610345581802261E-2"/>
          <c:y val="4.3236119090263911E-2"/>
          <c:w val="0.86922298775153106"/>
          <c:h val="0.497920313608867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A6F-4D2C-8506-EE8306E2EB47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80000">
                    <a:srgbClr val="9B2D1F">
                      <a:shade val="93000"/>
                      <a:satMod val="130000"/>
                    </a:srgbClr>
                  </a:gs>
                  <a:gs pos="100000">
                    <a:srgbClr val="9B2D1F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A6F-4D2C-8506-EE8306E2EB47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C1C100"/>
                  </a:gs>
                  <a:gs pos="80000">
                    <a:srgbClr val="9B2D1F">
                      <a:shade val="93000"/>
                      <a:satMod val="130000"/>
                    </a:srgbClr>
                  </a:gs>
                  <a:gs pos="100000">
                    <a:srgbClr val="9B2D1F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solidFill>
                  <a:srgbClr val="92D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A6F-4D2C-8506-EE8306E2EB47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16200000" scaled="0"/>
              </a:gradFill>
            </c:spPr>
          </c:dPt>
          <c:dPt>
            <c:idx val="4"/>
            <c:bubble3D val="0"/>
            <c:spPr>
              <a:solidFill>
                <a:srgbClr val="396115"/>
              </a:solidFill>
            </c:spPr>
          </c:dPt>
          <c:dPt>
            <c:idx val="5"/>
            <c:bubble3D val="0"/>
            <c:spPr>
              <a:solidFill>
                <a:srgbClr val="512544"/>
              </a:solidFill>
            </c:spPr>
          </c:dPt>
          <c:dLbls>
            <c:dLbl>
              <c:idx val="0"/>
              <c:layout>
                <c:manualLayout>
                  <c:x val="-8.2681539807525004E-3"/>
                  <c:y val="-0.11179590883296549"/>
                </c:manualLayout>
              </c:layout>
              <c:tx>
                <c:rich>
                  <a:bodyPr/>
                  <a:lstStyle/>
                  <a:p>
                    <a:pPr>
                      <a:defRPr sz="1600" b="0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sz="1600" dirty="0"/>
                      <a:t> </a:t>
                    </a:r>
                    <a:r>
                      <a:rPr lang="en-US" sz="1600" dirty="0" smtClean="0"/>
                      <a:t>10,4%</a:t>
                    </a:r>
                    <a:endParaRPr lang="en-US" sz="1600" dirty="0"/>
                  </a:p>
                </c:rich>
              </c:tx>
              <c:spPr>
                <a:noFill/>
                <a:ln w="24841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0322112860892395"/>
                  <c:y val="-9.540975296542869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9899225994500312E-2"/>
                  <c:y val="-1.650581401325164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5000345091716151E-2"/>
                  <c:y val="-1.817669888002033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6.9210958005249375E-3"/>
                  <c:y val="-1.892349025041398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8.1656714785651827E-2"/>
                  <c:y val="5.1954986313406124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1.1411237730066081E-3"/>
                  <c:y val="-8.77790856531084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3.7086841458865677E-2"/>
                  <c:y val="-5.048502544216198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Mode val="edge"/>
                  <c:yMode val="edge"/>
                  <c:x val="0.51362683438155243"/>
                  <c:y val="6.07082630691399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spPr>
              <a:noFill/>
              <a:ln w="24841">
                <a:noFill/>
              </a:ln>
            </c:spPr>
            <c:txPr>
              <a:bodyPr/>
              <a:lstStyle/>
              <a:p>
                <a:pPr>
                  <a:defRPr sz="160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Земельный налог</c:v>
                </c:pt>
                <c:pt idx="1">
                  <c:v>НДФЛ</c:v>
                </c:pt>
                <c:pt idx="2">
                  <c:v>Налоги на имущество</c:v>
                </c:pt>
                <c:pt idx="3">
                  <c:v>Доходы от использования имущества</c:v>
                </c:pt>
                <c:pt idx="4">
                  <c:v>Прочие налоговые и неналоговые доходы </c:v>
                </c:pt>
                <c:pt idx="5">
                  <c:v>Безвозмездные поступления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0.41300000000000009</c:v>
                </c:pt>
                <c:pt idx="1">
                  <c:v>0.33200000000000013</c:v>
                </c:pt>
                <c:pt idx="2">
                  <c:v>0.112</c:v>
                </c:pt>
                <c:pt idx="3">
                  <c:v>5.3000000000000012E-2</c:v>
                </c:pt>
                <c:pt idx="4">
                  <c:v>1.7999999999999999E-2</c:v>
                </c:pt>
                <c:pt idx="5">
                  <c:v>7.1999999999999995E-2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CA6F-4D2C-8506-EE8306E2E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18762018810148742"/>
          <c:y val="0.60288060558953771"/>
          <c:w val="0.81087073490813666"/>
          <c:h val="0.34561724848771574"/>
        </c:manualLayout>
      </c:layout>
      <c:overlay val="1"/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59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858180227471566"/>
          <c:y val="0.14181862728532324"/>
          <c:w val="0.6503070866141738"/>
          <c:h val="0.495254638234598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5"/>
                  </a:gs>
                  <a:gs pos="80000">
                    <a:srgbClr val="D34817">
                      <a:shade val="93000"/>
                      <a:satMod val="130000"/>
                    </a:srgbClr>
                  </a:gs>
                  <a:gs pos="100000">
                    <a:srgbClr val="D34817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9E2-4E76-8984-25B4913BDCD1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E2-4E76-8984-25B4913BDCD1}"/>
              </c:ext>
            </c:extLst>
          </c:dPt>
          <c:dPt>
            <c:idx val="2"/>
            <c:bubble3D val="0"/>
            <c:spPr>
              <a:gradFill flip="none"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  <a:tileRect/>
              </a:gradFill>
              <a:ln>
                <a:solidFill>
                  <a:srgbClr val="92D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E2-4E76-8984-25B4913BDCD1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</c:spPr>
          </c:dPt>
          <c:dPt>
            <c:idx val="4"/>
            <c:bubble3D val="0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Pt>
            <c:idx val="5"/>
            <c:bubble3D val="0"/>
            <c:spPr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4.2657808398950212E-2"/>
                  <c:y val="-4.5782332465952487E-2"/>
                </c:manualLayout>
              </c:layout>
              <c:tx>
                <c:rich>
                  <a:bodyPr/>
                  <a:lstStyle/>
                  <a:p>
                    <a:pPr>
                      <a:defRPr sz="1600" b="0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sz="1600" dirty="0"/>
                      <a:t> </a:t>
                    </a:r>
                    <a:r>
                      <a:rPr lang="en-US" sz="1600" dirty="0" smtClean="0"/>
                      <a:t>8,7%</a:t>
                    </a:r>
                    <a:endParaRPr lang="en-US" sz="1600" dirty="0"/>
                  </a:p>
                </c:rich>
              </c:tx>
              <c:spPr>
                <a:noFill/>
                <a:ln w="2300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9E2-4E76-8984-25B4913BDCD1}"/>
                </c:ext>
              </c:extLst>
            </c:dLbl>
            <c:dLbl>
              <c:idx val="1"/>
              <c:layout>
                <c:manualLayout>
                  <c:x val="-0.10044335083114611"/>
                  <c:y val="-8.897198472508534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9E2-4E76-8984-25B4913BDCD1}"/>
                </c:ext>
              </c:extLst>
            </c:dLbl>
            <c:dLbl>
              <c:idx val="2"/>
              <c:layout>
                <c:manualLayout>
                  <c:x val="-3.9899225994500312E-2"/>
                  <c:y val="-1.650581401325164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9E2-4E76-8984-25B4913BDCD1}"/>
                </c:ext>
              </c:extLst>
            </c:dLbl>
            <c:dLbl>
              <c:idx val="3"/>
              <c:layout>
                <c:manualLayout>
                  <c:x val="-3.786864407536155E-3"/>
                  <c:y val="6.955536407324900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9E2-4E76-8984-25B4913BDCD1}"/>
                </c:ext>
              </c:extLst>
            </c:dLbl>
            <c:dLbl>
              <c:idx val="5"/>
              <c:layout>
                <c:manualLayout>
                  <c:x val="1.0823381452318464E-2"/>
                  <c:y val="-3.25553377716197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9E2-4E76-8984-25B4913BDCD1}"/>
                </c:ext>
              </c:extLst>
            </c:dLbl>
            <c:dLbl>
              <c:idx val="7"/>
              <c:layout>
                <c:manualLayout>
                  <c:x val="1.1411237730066081E-3"/>
                  <c:y val="-8.77790856531084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9E2-4E76-8984-25B4913BDCD1}"/>
                </c:ext>
              </c:extLst>
            </c:dLbl>
            <c:dLbl>
              <c:idx val="9"/>
              <c:layout>
                <c:manualLayout>
                  <c:x val="-3.7086841458865698E-2"/>
                  <c:y val="-5.048502544216198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9E2-4E76-8984-25B4913BDCD1}"/>
                </c:ext>
              </c:extLst>
            </c:dLbl>
            <c:dLbl>
              <c:idx val="10"/>
              <c:layout>
                <c:manualLayout>
                  <c:xMode val="edge"/>
                  <c:yMode val="edge"/>
                  <c:x val="0.51362683438155265"/>
                  <c:y val="6.07082630691399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9E2-4E76-8984-25B4913BDCD1}"/>
                </c:ext>
              </c:extLst>
            </c:dLbl>
            <c:numFmt formatCode="0.0%" sourceLinked="0"/>
            <c:spPr>
              <a:noFill/>
              <a:ln w="23006">
                <a:noFill/>
              </a:ln>
            </c:spPr>
            <c:txPr>
              <a:bodyPr/>
              <a:lstStyle/>
              <a:p>
                <a:pPr>
                  <a:defRPr sz="160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Земельный налог</c:v>
                </c:pt>
                <c:pt idx="1">
                  <c:v>НДФЛ</c:v>
                </c:pt>
                <c:pt idx="2">
                  <c:v>Налоги на имущество</c:v>
                </c:pt>
                <c:pt idx="3">
                  <c:v>Доходы от использования имущества</c:v>
                </c:pt>
                <c:pt idx="4">
                  <c:v>Прочие налоговые и неналоговые доходы </c:v>
                </c:pt>
                <c:pt idx="5">
                  <c:v>Безвозмездные поступления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0.42000000000000032</c:v>
                </c:pt>
                <c:pt idx="1">
                  <c:v>0.32500000000000068</c:v>
                </c:pt>
                <c:pt idx="2">
                  <c:v>0.10600000000000002</c:v>
                </c:pt>
                <c:pt idx="3">
                  <c:v>5.3999999999999999E-2</c:v>
                </c:pt>
                <c:pt idx="4">
                  <c:v>1.7999999999999999E-2</c:v>
                </c:pt>
                <c:pt idx="5">
                  <c:v>7.6999999999999999E-2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49E2-4E76-8984-25B4913BDC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576">
          <a:noFill/>
        </a:ln>
      </c:spPr>
    </c:plotArea>
    <c:legend>
      <c:legendPos val="b"/>
      <c:layout>
        <c:manualLayout>
          <c:xMode val="edge"/>
          <c:yMode val="edge"/>
          <c:x val="0.31933639545056886"/>
          <c:y val="0.67539285593592668"/>
          <c:w val="0.67938265529308872"/>
          <c:h val="0.31173160758338675"/>
        </c:manualLayout>
      </c:layout>
      <c:overlay val="1"/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63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58176158212782"/>
          <c:y val="5.5874144077049326E-2"/>
          <c:w val="0.82485873089393258"/>
          <c:h val="0.517832300561818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9E2-4E76-8984-25B4913BDCD1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rgbClr val="FFFF00">
                      <a:alpha val="0"/>
                    </a:srgbClr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E2-4E76-8984-25B4913BDCD1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n>
                <a:solidFill>
                  <a:srgbClr val="92D05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E2-4E76-8984-25B4913BDCD1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956251">
                      <a:lumMod val="75000"/>
                    </a:srgbClr>
                  </a:gs>
                  <a:gs pos="100000">
                    <a:schemeClr val="accent4">
                      <a:lumMod val="75000"/>
                    </a:schemeClr>
                  </a:gs>
                </a:gsLst>
                <a:lin ang="16200000" scaled="0"/>
              </a:gradFill>
            </c:spPr>
          </c:dPt>
          <c:dPt>
            <c:idx val="4"/>
            <c:bubble3D val="0"/>
            <c:spPr>
              <a:gradFill>
                <a:gsLst>
                  <a:gs pos="0">
                    <a:srgbClr val="00B050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c:spPr>
          </c:dPt>
          <c:dPt>
            <c:idx val="5"/>
            <c:bubble3D val="0"/>
            <c:spPr>
              <a:solidFill>
                <a:srgbClr val="002060"/>
              </a:solidFill>
            </c:spPr>
          </c:dPt>
          <c:dLbls>
            <c:dLbl>
              <c:idx val="0"/>
              <c:layout>
                <c:manualLayout>
                  <c:x val="9.6457877785796745E-2"/>
                  <c:y val="-5.0275305312326012E-2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sz="1200" dirty="0"/>
                      <a:t> </a:t>
                    </a:r>
                    <a:r>
                      <a:rPr lang="en-US" sz="1200" dirty="0" smtClean="0"/>
                      <a:t>8,7%</a:t>
                    </a:r>
                    <a:endParaRPr lang="en-US" dirty="0"/>
                  </a:p>
                </c:rich>
              </c:tx>
              <c:spPr>
                <a:noFill/>
                <a:ln w="2300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9E2-4E76-8984-25B4913BDCD1}"/>
                </c:ext>
              </c:extLst>
            </c:dLbl>
            <c:dLbl>
              <c:idx val="1"/>
              <c:layout>
                <c:manualLayout>
                  <c:x val="-0.21521763951872644"/>
                  <c:y val="-6.832108950766806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9E2-4E76-8984-25B4913BDCD1}"/>
                </c:ext>
              </c:extLst>
            </c:dLbl>
            <c:dLbl>
              <c:idx val="2"/>
              <c:layout>
                <c:manualLayout>
                  <c:x val="-3.9899225994500312E-2"/>
                  <c:y val="-1.650581401325164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9E2-4E76-8984-25B4913BDCD1}"/>
                </c:ext>
              </c:extLst>
            </c:dLbl>
            <c:dLbl>
              <c:idx val="3"/>
              <c:layout>
                <c:manualLayout>
                  <c:x val="-3.7868644075361568E-3"/>
                  <c:y val="6.955536407324900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9E2-4E76-8984-25B4913BDCD1}"/>
                </c:ext>
              </c:extLst>
            </c:dLbl>
            <c:dLbl>
              <c:idx val="5"/>
              <c:layout>
                <c:manualLayout>
                  <c:x val="5.7093723407693087E-2"/>
                  <c:y val="-2.139210851693047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9E2-4E76-8984-25B4913BDCD1}"/>
                </c:ext>
              </c:extLst>
            </c:dLbl>
            <c:dLbl>
              <c:idx val="7"/>
              <c:layout>
                <c:manualLayout>
                  <c:x val="1.1411237730066081E-3"/>
                  <c:y val="-8.77790856531084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9E2-4E76-8984-25B4913BDCD1}"/>
                </c:ext>
              </c:extLst>
            </c:dLbl>
            <c:dLbl>
              <c:idx val="9"/>
              <c:layout>
                <c:manualLayout>
                  <c:x val="-3.7086841458865719E-2"/>
                  <c:y val="-5.048502544216198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9E2-4E76-8984-25B4913BDCD1}"/>
                </c:ext>
              </c:extLst>
            </c:dLbl>
            <c:dLbl>
              <c:idx val="10"/>
              <c:layout>
                <c:manualLayout>
                  <c:xMode val="edge"/>
                  <c:yMode val="edge"/>
                  <c:x val="0.51362683438155265"/>
                  <c:y val="6.07082630691399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9E2-4E76-8984-25B4913BDCD1}"/>
                </c:ext>
              </c:extLst>
            </c:dLbl>
            <c:numFmt formatCode="0.0%" sourceLinked="0"/>
            <c:spPr>
              <a:noFill/>
              <a:ln w="23006">
                <a:noFill/>
              </a:ln>
            </c:spPr>
            <c:txPr>
              <a:bodyPr/>
              <a:lstStyle/>
              <a:p>
                <a:pPr>
                  <a:defRPr sz="120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Земельный налог</c:v>
                </c:pt>
                <c:pt idx="1">
                  <c:v>НДФЛ</c:v>
                </c:pt>
                <c:pt idx="2">
                  <c:v>Налоги на имущество</c:v>
                </c:pt>
                <c:pt idx="3">
                  <c:v>Доходы от использования имущества</c:v>
                </c:pt>
                <c:pt idx="4">
                  <c:v>Прочие налоговые и неналоговые доходы </c:v>
                </c:pt>
                <c:pt idx="5">
                  <c:v>Безвозмездные поступления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0.41300000000000031</c:v>
                </c:pt>
                <c:pt idx="1">
                  <c:v>0.33200000000000057</c:v>
                </c:pt>
                <c:pt idx="2">
                  <c:v>0.112</c:v>
                </c:pt>
                <c:pt idx="3">
                  <c:v>5.3000000000000012E-2</c:v>
                </c:pt>
                <c:pt idx="4">
                  <c:v>1.7999999999999999E-2</c:v>
                </c:pt>
                <c:pt idx="5">
                  <c:v>7.1999999999999995E-2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49E2-4E76-8984-25B4913BDC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576">
          <a:noFill/>
        </a:ln>
      </c:spPr>
    </c:plotArea>
    <c:legend>
      <c:legendPos val="r"/>
      <c:layout>
        <c:manualLayout>
          <c:xMode val="edge"/>
          <c:yMode val="edge"/>
          <c:x val="7.0243545138253066E-2"/>
          <c:y val="0.64260652489859094"/>
          <c:w val="0.91470857524478411"/>
          <c:h val="0.28582566286577843"/>
        </c:manualLayout>
      </c:layout>
      <c:overlay val="1"/>
      <c:spPr>
        <a:ln>
          <a:noFill/>
        </a:ln>
      </c:spPr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63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8100000" scaled="1"/>
                <a:tileRect/>
              </a:gradFill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0" scaled="1"/>
                <a:tileRect/>
              </a:gradFill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D34817">
                      <a:lumMod val="75000"/>
                    </a:srgbClr>
                  </a:gs>
                  <a:gs pos="50000">
                    <a:srgbClr val="D34817">
                      <a:lumMod val="60000"/>
                      <a:lumOff val="40000"/>
                    </a:srgb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0800000" scaled="0"/>
              </a:gradFill>
            </c:spPr>
          </c:dPt>
          <c:dLbls>
            <c:spPr>
              <a:ln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trendlineType val="linear"/>
            <c:dispRSqr val="0"/>
            <c:dispEq val="0"/>
          </c:trendline>
          <c:cat>
            <c:strRef>
              <c:f>Лист1!$A$2:$A$4</c:f>
              <c:strCache>
                <c:ptCount val="3"/>
                <c:pt idx="0">
                  <c:v>Прогноз на 2019 год</c:v>
                </c:pt>
                <c:pt idx="1">
                  <c:v>Прогноз на 2020 год</c:v>
                </c:pt>
                <c:pt idx="2">
                  <c:v>Прогноз на 2021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28240.7</c:v>
                </c:pt>
                <c:pt idx="1">
                  <c:v>28933.200000000001</c:v>
                </c:pt>
                <c:pt idx="2" formatCode="General">
                  <c:v>29716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441920"/>
        <c:axId val="39443456"/>
      </c:barChart>
      <c:catAx>
        <c:axId val="39441920"/>
        <c:scaling>
          <c:orientation val="minMax"/>
        </c:scaling>
        <c:delete val="0"/>
        <c:axPos val="b"/>
        <c:majorTickMark val="out"/>
        <c:minorTickMark val="none"/>
        <c:tickLblPos val="nextTo"/>
        <c:crossAx val="39443456"/>
        <c:crosses val="autoZero"/>
        <c:auto val="1"/>
        <c:lblAlgn val="ctr"/>
        <c:lblOffset val="100"/>
        <c:noMultiLvlLbl val="0"/>
      </c:catAx>
      <c:valAx>
        <c:axId val="3944345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39441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672673610737112E-2"/>
          <c:y val="3.2710434607045355E-2"/>
          <c:w val="0.66184043000096981"/>
          <c:h val="0.49836005056929078"/>
        </c:manualLayout>
      </c:layout>
      <c:pie3DChart>
        <c:varyColors val="1"/>
        <c:ser>
          <c:idx val="0"/>
          <c:order val="0"/>
          <c:spPr>
            <a:solidFill>
              <a:srgbClr val="CD3C39"/>
            </a:solidFill>
            <a:ln w="13700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0000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BD2-4100-A4EB-96A59E2BAABF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BD2-4100-A4EB-96A59E2BAABF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BD2-4100-A4EB-96A59E2BAABF}"/>
              </c:ext>
            </c:extLst>
          </c:dPt>
          <c:dLbls>
            <c:dLbl>
              <c:idx val="0"/>
              <c:layout>
                <c:manualLayout>
                  <c:x val="7.7927541360700708E-2"/>
                  <c:y val="1.596344423042734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945224719101124"/>
                      <c:h val="6.46719363261502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BD2-4100-A4EB-96A59E2BAABF}"/>
                </c:ext>
              </c:extLst>
            </c:dLbl>
            <c:dLbl>
              <c:idx val="1"/>
              <c:layout>
                <c:manualLayout>
                  <c:x val="4.2836802648388336E-2"/>
                  <c:y val="-8.9820145149783984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7.2759776165619752E-2"/>
                      <c:h val="5.38932802717918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BD2-4100-A4EB-96A59E2BAABF}"/>
                </c:ext>
              </c:extLst>
            </c:dLbl>
            <c:dLbl>
              <c:idx val="2"/>
              <c:layout>
                <c:manualLayout>
                  <c:x val="-1.8000807307794391E-2"/>
                  <c:y val="-0.129507674275803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BD2-4100-A4EB-96A59E2BAABF}"/>
                </c:ext>
              </c:extLst>
            </c:dLbl>
            <c:dLbl>
              <c:idx val="3"/>
              <c:layout>
                <c:manualLayout>
                  <c:x val="-3.4678625143767142E-2"/>
                  <c:y val="-0.1541973741666169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BD2-4100-A4EB-96A59E2BAABF}"/>
                </c:ext>
              </c:extLst>
            </c:dLbl>
            <c:dLbl>
              <c:idx val="4"/>
              <c:layout>
                <c:manualLayout>
                  <c:x val="4.2845780461220175E-3"/>
                  <c:y val="-1.53860320302195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7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Общегосударственные расходы</c:v>
                </c:pt>
                <c:pt idx="1">
                  <c:v>ЖКХ</c:v>
                </c:pt>
                <c:pt idx="2">
                  <c:v>Национальная экономика</c:v>
                </c:pt>
                <c:pt idx="3">
                  <c:v>Культура и спорт</c:v>
                </c:pt>
                <c:pt idx="4">
                  <c:v>Иные расходы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9410.2000000000007</c:v>
                </c:pt>
                <c:pt idx="1">
                  <c:v>10819.9</c:v>
                </c:pt>
                <c:pt idx="2">
                  <c:v>6427.1</c:v>
                </c:pt>
                <c:pt idx="3">
                  <c:v>7265.6</c:v>
                </c:pt>
                <c:pt idx="4">
                  <c:v>508.2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BD2-4100-A4EB-96A59E2BAA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7367">
          <a:noFill/>
        </a:ln>
      </c:spPr>
    </c:plotArea>
    <c:legend>
      <c:legendPos val="b"/>
      <c:layout>
        <c:manualLayout>
          <c:xMode val="edge"/>
          <c:yMode val="edge"/>
          <c:x val="0"/>
          <c:y val="0.58646213537689029"/>
          <c:w val="0.99946034447472432"/>
          <c:h val="0.22491278891141958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13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841863517060396E-2"/>
          <c:y val="4.3805523215978328E-4"/>
          <c:w val="0.76874609967645702"/>
          <c:h val="0.57500990560681564"/>
        </c:manualLayout>
      </c:layout>
      <c:pie3DChart>
        <c:varyColors val="1"/>
        <c:ser>
          <c:idx val="0"/>
          <c:order val="0"/>
          <c:spPr>
            <a:solidFill>
              <a:srgbClr val="CD3C39"/>
            </a:solidFill>
            <a:ln w="13700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BD2-4100-A4EB-96A59E2BAABF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BD2-4100-A4EB-96A59E2BAABF}"/>
              </c:ext>
            </c:extLst>
          </c:dPt>
          <c:dPt>
            <c:idx val="2"/>
            <c:bubble3D val="0"/>
            <c:spPr>
              <a:gradFill>
                <a:gsLst>
                  <a:gs pos="50000">
                    <a:srgbClr val="9B2D1F">
                      <a:lumMod val="60000"/>
                      <a:lumOff val="40000"/>
                    </a:srgb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BD2-4100-A4EB-96A59E2BAABF}"/>
              </c:ext>
            </c:extLst>
          </c:dPt>
          <c:dPt>
            <c:idx val="3"/>
            <c:bubble3D val="0"/>
            <c:spPr>
              <a:solidFill>
                <a:srgbClr val="7030A0"/>
              </a:solidFill>
              <a:ln w="13700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FFFF00"/>
              </a:solidFill>
              <a:ln w="13700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7.7927541360700708E-2"/>
                  <c:y val="1.596344423042735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945224719101124"/>
                      <c:h val="6.46719363261502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BD2-4100-A4EB-96A59E2BAABF}"/>
                </c:ext>
              </c:extLst>
            </c:dLbl>
            <c:dLbl>
              <c:idx val="1"/>
              <c:layout>
                <c:manualLayout>
                  <c:x val="1.8077427821522309E-2"/>
                  <c:y val="8.754651489862286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7.2759776165619752E-2"/>
                      <c:h val="5.38932802717918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BD2-4100-A4EB-96A59E2BAABF}"/>
                </c:ext>
              </c:extLst>
            </c:dLbl>
            <c:dLbl>
              <c:idx val="2"/>
              <c:layout>
                <c:manualLayout>
                  <c:x val="-4.1980934793671112E-2"/>
                  <c:y val="-2.9787186493584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BD2-4100-A4EB-96A59E2BAABF}"/>
                </c:ext>
              </c:extLst>
            </c:dLbl>
            <c:dLbl>
              <c:idx val="3"/>
              <c:layout>
                <c:manualLayout>
                  <c:x val="-3.4678625143767142E-2"/>
                  <c:y val="-0.1541973741666169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BD2-4100-A4EB-96A59E2BAABF}"/>
                </c:ext>
              </c:extLst>
            </c:dLbl>
            <c:dLbl>
              <c:idx val="4"/>
              <c:layout>
                <c:manualLayout>
                  <c:x val="3.2785104986876652E-2"/>
                  <c:y val="-2.4244117476240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7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Общегосударственные расходы</c:v>
                </c:pt>
                <c:pt idx="1">
                  <c:v>ЖКХ</c:v>
                </c:pt>
                <c:pt idx="2">
                  <c:v>Национальная экономика</c:v>
                </c:pt>
                <c:pt idx="3">
                  <c:v>Культура и спорт</c:v>
                </c:pt>
                <c:pt idx="4">
                  <c:v>Иные расходы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8896.6</c:v>
                </c:pt>
                <c:pt idx="1">
                  <c:v>8819.9</c:v>
                </c:pt>
                <c:pt idx="2">
                  <c:v>4700.9000000000005</c:v>
                </c:pt>
                <c:pt idx="3">
                  <c:v>7634.3</c:v>
                </c:pt>
                <c:pt idx="4">
                  <c:v>1313.3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BD2-4100-A4EB-96A59E2BAA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7367">
          <a:noFill/>
        </a:ln>
      </c:spPr>
    </c:plotArea>
    <c:legend>
      <c:legendPos val="b"/>
      <c:layout>
        <c:manualLayout>
          <c:xMode val="edge"/>
          <c:yMode val="edge"/>
          <c:x val="0.14541283902012261"/>
          <c:y val="0.7245224761432616"/>
          <c:w val="0.85458716097987752"/>
          <c:h val="0.18374006546534272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13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7169811320754707E-2"/>
          <c:y val="3.7558814322521616E-2"/>
          <c:w val="0.67091856442473019"/>
          <c:h val="0.50314206137076878"/>
        </c:manualLayout>
      </c:layout>
      <c:pie3DChart>
        <c:varyColors val="1"/>
        <c:ser>
          <c:idx val="0"/>
          <c:order val="0"/>
          <c:spPr>
            <a:solidFill>
              <a:srgbClr val="CD3C39"/>
            </a:solidFill>
            <a:ln w="13700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gradFill>
                <a:gsLst>
                  <a:gs pos="50000">
                    <a:srgbClr val="9B2D1F">
                      <a:lumMod val="60000"/>
                      <a:lumOff val="40000"/>
                    </a:srgbClr>
                  </a:gs>
                  <a:gs pos="100000">
                    <a:srgbClr val="9B2D1F">
                      <a:lumMod val="20000"/>
                      <a:lumOff val="80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BD2-4100-A4EB-96A59E2BAABF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BD2-4100-A4EB-96A59E2BAABF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BD2-4100-A4EB-96A59E2BAABF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16200000" scaled="0"/>
              </a:gradFill>
              <a:ln w="13700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gradFill>
                <a:gsLst>
                  <a:gs pos="64999">
                    <a:srgbClr val="C00000"/>
                  </a:gs>
                  <a:gs pos="89999">
                    <a:srgbClr val="FF0000"/>
                  </a:gs>
                </a:gsLst>
                <a:lin ang="16200000" scaled="0"/>
              </a:gradFill>
              <a:ln w="13700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7.7927541360700708E-2"/>
                  <c:y val="1.596344423042734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945224719101124"/>
                      <c:h val="6.46719363261502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BD2-4100-A4EB-96A59E2BAABF}"/>
                </c:ext>
              </c:extLst>
            </c:dLbl>
            <c:dLbl>
              <c:idx val="1"/>
              <c:layout>
                <c:manualLayout>
                  <c:x val="3.1785024513445254E-2"/>
                  <c:y val="4.492635668247889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7.2759776165619752E-2"/>
                      <c:h val="5.38932802717918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BD2-4100-A4EB-96A59E2BAABF}"/>
                </c:ext>
              </c:extLst>
            </c:dLbl>
            <c:dLbl>
              <c:idx val="2"/>
              <c:layout>
                <c:manualLayout>
                  <c:x val="-6.6518347942356282E-2"/>
                  <c:y val="-1.73772544486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BD2-4100-A4EB-96A59E2BAABF}"/>
                </c:ext>
              </c:extLst>
            </c:dLbl>
            <c:dLbl>
              <c:idx val="3"/>
              <c:layout>
                <c:manualLayout>
                  <c:x val="4.3479848037863172E-2"/>
                  <c:y val="-7.672534052509490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BD2-4100-A4EB-96A59E2BAABF}"/>
                </c:ext>
              </c:extLst>
            </c:dLbl>
            <c:dLbl>
              <c:idx val="4"/>
              <c:layout>
                <c:manualLayout>
                  <c:x val="3.4175509900885033E-2"/>
                  <c:y val="-6.4932296306998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7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Общегосударственные расходы</c:v>
                </c:pt>
                <c:pt idx="1">
                  <c:v>ЖКХ</c:v>
                </c:pt>
                <c:pt idx="2">
                  <c:v>Национальная экономика</c:v>
                </c:pt>
                <c:pt idx="3">
                  <c:v>Культура и спорт</c:v>
                </c:pt>
                <c:pt idx="4">
                  <c:v>Иные расходы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8900.4</c:v>
                </c:pt>
                <c:pt idx="1">
                  <c:v>8225.4</c:v>
                </c:pt>
                <c:pt idx="2">
                  <c:v>4723.9000000000005</c:v>
                </c:pt>
                <c:pt idx="3">
                  <c:v>8139.1</c:v>
                </c:pt>
                <c:pt idx="4">
                  <c:v>2022.3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BD2-4100-A4EB-96A59E2BAA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7367">
          <a:noFill/>
        </a:ln>
      </c:spPr>
    </c:plotArea>
    <c:legend>
      <c:legendPos val="b"/>
      <c:layout>
        <c:manualLayout>
          <c:xMode val="edge"/>
          <c:yMode val="edge"/>
          <c:x val="0.40983827493261482"/>
          <c:y val="0.59372904075063992"/>
          <c:w val="0.55633423180592967"/>
          <c:h val="0.33491519982020618"/>
        </c:manualLayout>
      </c:layout>
      <c:overlay val="0"/>
      <c:spPr>
        <a:noFill/>
        <a:ln w="0">
          <a:noFill/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13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Pt>
            <c:idx val="0"/>
            <c:bubble3D val="0"/>
            <c:spPr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162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16200000" scaled="0"/>
              </a:gradFill>
            </c:spPr>
          </c:dPt>
          <c:dLbls>
            <c:dLbl>
              <c:idx val="0"/>
              <c:layout>
                <c:manualLayout>
                  <c:x val="-0.75581265107818996"/>
                  <c:y val="-0.1087587627495929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7905009214273766E-2"/>
                  <c:y val="-2.731984451310676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Програмные расходы</c:v>
                </c:pt>
                <c:pt idx="1">
                  <c:v>Непрограмные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26913.599999999991</c:v>
                </c:pt>
                <c:pt idx="1">
                  <c:v>7517.4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0.67677</cdr:x>
      <cdr:y>0.31128</cdr:y>
    </cdr:from>
    <cdr:to>
      <cdr:x>0.74682</cdr:x>
      <cdr:y>0.63813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5563044" y="1952791"/>
          <a:ext cx="1559467" cy="624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3200" dirty="0">
            <a:solidFill>
              <a:schemeClr val="tx1">
                <a:lumMod val="75000"/>
                <a:lumOff val="25000"/>
              </a:schemeClr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0.73666</cdr:x>
      <cdr:y>0.28094</cdr:y>
    </cdr:from>
    <cdr:to>
      <cdr:x>1</cdr:x>
      <cdr:y>0.4214</cdr:y>
    </cdr:to>
    <cdr:sp macro="" textlink="">
      <cdr:nvSpPr>
        <cdr:cNvPr id="4" name="Овал 2"/>
        <cdr:cNvSpPr/>
      </cdr:nvSpPr>
      <cdr:spPr>
        <a:xfrm xmlns:a="http://schemas.openxmlformats.org/drawingml/2006/main">
          <a:off x="6838950" y="1600200"/>
          <a:ext cx="2444750" cy="800100"/>
        </a:xfrm>
        <a:prstGeom xmlns:a="http://schemas.openxmlformats.org/drawingml/2006/main" prst="ellipse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0.7264</cdr:x>
      <cdr:y>0.30435</cdr:y>
    </cdr:from>
    <cdr:to>
      <cdr:x>0.98495</cdr:x>
      <cdr:y>0.41591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743700" y="1733550"/>
          <a:ext cx="2400300" cy="6354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Всего – 34431,0 тыс.руб</a:t>
          </a:r>
          <a:r>
            <a:rPr lang="ru-RU" sz="16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1600" b="1" i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1.09361E-7</cdr:x>
      <cdr:y>0.52307</cdr:y>
    </cdr:from>
    <cdr:to>
      <cdr:x>0.29097</cdr:x>
      <cdr:y>0.61587</cdr:y>
    </cdr:to>
    <cdr:sp macro="" textlink="">
      <cdr:nvSpPr>
        <cdr:cNvPr id="3" name="Овал 2"/>
        <cdr:cNvSpPr/>
      </cdr:nvSpPr>
      <cdr:spPr>
        <a:xfrm xmlns:a="http://schemas.openxmlformats.org/drawingml/2006/main">
          <a:off x="1" y="2755900"/>
          <a:ext cx="2660650" cy="488950"/>
        </a:xfrm>
        <a:prstGeom xmlns:a="http://schemas.openxmlformats.org/drawingml/2006/main" prst="ellipse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0.02361</cdr:x>
      <cdr:y>0.54838</cdr:y>
    </cdr:from>
    <cdr:to>
      <cdr:x>0.12474</cdr:x>
      <cdr:y>0.69408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5900" y="2889250"/>
          <a:ext cx="924733" cy="7676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Всего – 3</a:t>
          </a:r>
          <a:r>
            <a:rPr lang="en-US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1364</a:t>
          </a:r>
          <a:r>
            <a:rPr lang="ru-RU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,</a:t>
          </a:r>
          <a:r>
            <a:rPr lang="en-US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9</a:t>
          </a:r>
          <a:r>
            <a:rPr lang="ru-RU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 тыс.руб</a:t>
          </a:r>
          <a:r>
            <a:rPr lang="ru-RU" sz="14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1400" b="1" i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0.08019</cdr:x>
      <cdr:y>0.5209</cdr:y>
    </cdr:from>
    <cdr:to>
      <cdr:x>0.35849</cdr:x>
      <cdr:y>0.64394</cdr:y>
    </cdr:to>
    <cdr:sp macro="" textlink="">
      <cdr:nvSpPr>
        <cdr:cNvPr id="3" name="Овал 2"/>
        <cdr:cNvSpPr/>
      </cdr:nvSpPr>
      <cdr:spPr>
        <a:xfrm xmlns:a="http://schemas.openxmlformats.org/drawingml/2006/main">
          <a:off x="755650" y="3244850"/>
          <a:ext cx="2622550" cy="766459"/>
        </a:xfrm>
        <a:prstGeom xmlns:a="http://schemas.openxmlformats.org/drawingml/2006/main" prst="ellipse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0.10849</cdr:x>
      <cdr:y>0.53517</cdr:y>
    </cdr:from>
    <cdr:to>
      <cdr:x>0.20962</cdr:x>
      <cdr:y>0.68087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22350" y="3333750"/>
          <a:ext cx="952988" cy="907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Всего – 3</a:t>
          </a:r>
          <a:r>
            <a:rPr lang="en-US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2011</a:t>
          </a:r>
          <a:r>
            <a:rPr lang="ru-RU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,</a:t>
          </a:r>
          <a:r>
            <a:rPr lang="en-US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1</a:t>
          </a:r>
          <a:r>
            <a:rPr lang="ru-RU" sz="1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 тыс.руб</a:t>
          </a:r>
          <a:r>
            <a:rPr lang="ru-RU" sz="14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ru-RU" sz="1400" b="1" i="1" dirty="0">
            <a:solidFill>
              <a:srgbClr val="C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1" tIns="45721" rIns="91441" bIns="45721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1" tIns="45721" rIns="91441" bIns="45721" rtlCol="0"/>
          <a:lstStyle>
            <a:lvl1pPr algn="r">
              <a:defRPr sz="1200"/>
            </a:lvl1pPr>
          </a:lstStyle>
          <a:p>
            <a:pPr>
              <a:defRPr/>
            </a:pPr>
            <a:fld id="{B5A28361-AC29-4596-9670-3172F06B9655}" type="datetimeFigureOut">
              <a:rPr lang="ru-RU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1" tIns="45721" rIns="91441" bIns="4572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1" tIns="45721" rIns="91441" bIns="4572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1" tIns="45721" rIns="91441" bIns="4572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1" tIns="45721" rIns="91441" bIns="45721" rtlCol="0" anchor="b"/>
          <a:lstStyle>
            <a:lvl1pPr algn="r">
              <a:defRPr sz="1200"/>
            </a:lvl1pPr>
          </a:lstStyle>
          <a:p>
            <a:pPr>
              <a:defRPr/>
            </a:pPr>
            <a:fld id="{253B87EA-1C3E-456B-BE59-AD91E5D4F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785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5F8C07A-5F41-43C4-AF2D-83F1DDEBB955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ABBE370-C969-4AC3-91F9-68B7093210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83F4123-73B6-44FC-9627-6D846BCACD3F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79D7128-3A2D-4DD8-AEC7-A86D48F2BA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375A8D7-644A-4D96-BCAA-D9B2FEC34E4D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0C7666-FC7A-414E-8D83-27663F3CB5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C23E08-B31D-4EB4-B614-31EC5AC32C9E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6102D3-ACB5-4180-A18A-E5DD772866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460A85-9170-456E-A3B6-7401ACF88849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5840687-3DB7-4423-88BA-987794742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0E9BA21-870B-4E72-BA13-9B4E6FB02296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82D5A30-D425-4B36-80C2-C7FE184959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84BCEE-158B-460B-8F66-0B10C0FDFCE3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A35DA10-B373-4836-9298-1F63B97FBD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8E5D27C-3AC8-42DC-916A-FB5E177E7EEF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395D5B5-A24B-4800-A29B-5F113413EC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A28CB0-B115-4ACA-B4BB-CF408B5C4176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A6FB45FB-9250-4617-AA3D-8FEEA227873F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D7BF6C-4455-4C3E-88CB-ACA594AD59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655E3E5-4297-4EED-B95E-6B03BE278E17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9143675-136B-4882-B54F-A726F2DA6A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3BD9BCF-ABB7-4043-BD74-1BDDA0E115CC}" type="datetime1">
              <a:rPr lang="ru-RU" smtClean="0"/>
              <a:pPr>
                <a:defRPr/>
              </a:pPr>
              <a:t>05.12.2018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3161C54-8024-49FC-B2C7-32A82CD538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а град-зонирования ПЗЗ чертеж 1- 2017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5149850" cy="5859278"/>
          </a:xfrm>
          <a:prstGeom prst="rect">
            <a:avLst/>
          </a:prstGeom>
        </p:spPr>
      </p:pic>
      <p:pic>
        <p:nvPicPr>
          <p:cNvPr id="19458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 rot="10800000" flipV="1">
            <a:off x="4699000" y="406400"/>
            <a:ext cx="4445000" cy="550920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бюджета МО город Советск </a:t>
            </a:r>
            <a:r>
              <a:rPr kumimoji="0" lang="ru-RU" sz="4400" b="1" i="0" u="none" strike="noStrike" normalizeH="0" baseline="0" dirty="0" err="1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Щекинского</a:t>
            </a:r>
            <a:r>
              <a:rPr kumimoji="0" lang="ru-RU" sz="4400" b="1" i="0" u="none" strike="noStrike" normalizeH="0" baseline="0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на 2019 год и плановый период 2020 и 2021годов</a:t>
            </a:r>
            <a:endParaRPr kumimoji="0" lang="ru-RU" sz="4400" b="1" i="0" u="none" strike="noStrike" normalizeH="0" baseline="0" dirty="0" smtClean="0">
              <a:ln w="180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9" name="Rectangle 3"/>
          <p:cNvSpPr>
            <a:spLocks noChangeArrowheads="1"/>
          </p:cNvSpPr>
          <p:nvPr/>
        </p:nvSpPr>
        <p:spPr bwMode="auto">
          <a:xfrm>
            <a:off x="-19050" y="1"/>
            <a:ext cx="9163050" cy="3784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971550" y="0"/>
            <a:ext cx="7950200" cy="1109662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</a:t>
            </a:r>
          </a:p>
          <a:p>
            <a:pPr eaLnBrk="1" hangingPunct="1"/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Расходов бюджета муниципального образования г. Советск </a:t>
            </a:r>
            <a:r>
              <a:rPr lang="ru-RU" altLang="ru-RU" sz="1800" b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Щекинского</a:t>
            </a:r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района на 2019 год, тыс.руб</a:t>
            </a:r>
            <a:r>
              <a:rPr lang="ru-RU" altLang="ru-RU" sz="2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endParaRPr lang="ru-RU" altLang="ru-RU" sz="2400" b="1" dirty="0" smtClean="0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855650"/>
              </p:ext>
            </p:extLst>
          </p:nvPr>
        </p:nvGraphicFramePr>
        <p:xfrm>
          <a:off x="0" y="1162050"/>
          <a:ext cx="9283700" cy="569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9" name="Rectangle 3"/>
          <p:cNvSpPr>
            <a:spLocks noChangeArrowheads="1"/>
          </p:cNvSpPr>
          <p:nvPr/>
        </p:nvSpPr>
        <p:spPr bwMode="auto">
          <a:xfrm>
            <a:off x="-19050" y="1"/>
            <a:ext cx="9163050" cy="3784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971550" y="0"/>
            <a:ext cx="7950200" cy="1109662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</a:t>
            </a:r>
          </a:p>
          <a:p>
            <a:pPr eaLnBrk="1" hangingPunct="1"/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Расходов бюджета муниципального образования г. Советск </a:t>
            </a:r>
            <a:r>
              <a:rPr lang="ru-RU" altLang="ru-RU" sz="1800" b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Щекинского</a:t>
            </a:r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района на 2020 год, тыс.руб</a:t>
            </a:r>
            <a:r>
              <a:rPr lang="ru-RU" altLang="ru-RU" sz="2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endParaRPr lang="ru-RU" altLang="ru-RU" sz="2400" b="1" dirty="0" smtClean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855650"/>
              </p:ext>
            </p:extLst>
          </p:nvPr>
        </p:nvGraphicFramePr>
        <p:xfrm>
          <a:off x="0" y="1073150"/>
          <a:ext cx="9144000" cy="5268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9" name="Rectangle 3"/>
          <p:cNvSpPr>
            <a:spLocks noChangeArrowheads="1"/>
          </p:cNvSpPr>
          <p:nvPr/>
        </p:nvSpPr>
        <p:spPr bwMode="auto">
          <a:xfrm>
            <a:off x="-19050" y="1"/>
            <a:ext cx="9163050" cy="14731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971550" y="0"/>
            <a:ext cx="7950200" cy="1109662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</a:t>
            </a:r>
          </a:p>
          <a:p>
            <a:pPr eaLnBrk="1" hangingPunct="1"/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Расходов бюджета муниципального образования г. Советск </a:t>
            </a:r>
            <a:r>
              <a:rPr lang="ru-RU" altLang="ru-RU" sz="1800" b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Щекинского</a:t>
            </a:r>
            <a:r>
              <a:rPr lang="ru-RU" altLang="ru-RU" sz="18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района на 2021 год, тыс.руб</a:t>
            </a:r>
            <a:r>
              <a:rPr lang="ru-RU" altLang="ru-RU" sz="2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</a:p>
          <a:p>
            <a:endParaRPr lang="ru-RU" altLang="ru-RU" sz="2400" b="1" dirty="0" smtClean="0"/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855650"/>
              </p:ext>
            </p:extLst>
          </p:nvPr>
        </p:nvGraphicFramePr>
        <p:xfrm>
          <a:off x="-139700" y="895350"/>
          <a:ext cx="9423400" cy="622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3262313" y="0"/>
            <a:ext cx="55514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ru-RU" altLang="ru-RU" sz="1400" b="1">
                <a:solidFill>
                  <a:schemeClr val="bg1"/>
                </a:solidFill>
                <a:cs typeface="Times New Roman" pitchFamily="18" charset="0"/>
              </a:rPr>
              <a:t>МО р.п. Первомайский</a:t>
            </a:r>
            <a:endParaRPr lang="ru-RU" altLang="ru-RU" b="1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8553450" y="6519863"/>
            <a:ext cx="473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ru-RU" altLang="ru-RU" sz="160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340" name="Заголовок 1"/>
          <p:cNvSpPr txBox="1">
            <a:spLocks/>
          </p:cNvSpPr>
          <p:nvPr/>
        </p:nvSpPr>
        <p:spPr bwMode="auto">
          <a:xfrm>
            <a:off x="857250" y="0"/>
            <a:ext cx="828675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300" b="1" spc="50" dirty="0">
                <a:ln w="13500">
                  <a:solidFill>
                    <a:srgbClr val="CD3C39">
                      <a:alpha val="6500"/>
                    </a:srgbClr>
                  </a:solidFill>
                  <a:prstDash val="solid"/>
                </a:ln>
                <a:solidFill>
                  <a:srgbClr val="CD3C3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</a:rPr>
              <a:t>Доля программных и </a:t>
            </a:r>
            <a:r>
              <a:rPr lang="ru-RU" altLang="ru-RU" sz="2300" b="1" spc="50" dirty="0" err="1">
                <a:ln w="13500">
                  <a:solidFill>
                    <a:srgbClr val="CD3C39">
                      <a:alpha val="6500"/>
                    </a:srgbClr>
                  </a:solidFill>
                  <a:prstDash val="solid"/>
                </a:ln>
                <a:solidFill>
                  <a:srgbClr val="CD3C3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</a:rPr>
              <a:t>непрограммных</a:t>
            </a:r>
            <a:r>
              <a:rPr lang="ru-RU" altLang="ru-RU" sz="2300" b="1" spc="50" dirty="0">
                <a:ln w="13500">
                  <a:solidFill>
                    <a:srgbClr val="CD3C39">
                      <a:alpha val="6500"/>
                    </a:srgbClr>
                  </a:solidFill>
                  <a:prstDash val="solid"/>
                </a:ln>
                <a:solidFill>
                  <a:srgbClr val="CD3C3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</a:rPr>
              <a:t> расходов бюджета муниципального образования  на 2019 год и на плановый период 2020 и 2021 годов </a:t>
            </a:r>
            <a:r>
              <a:rPr lang="ru-RU" altLang="ru-RU" sz="2300" b="1" spc="50" dirty="0" smtClean="0">
                <a:ln w="13500">
                  <a:solidFill>
                    <a:srgbClr val="CD3C39">
                      <a:alpha val="6500"/>
                    </a:srgbClr>
                  </a:solidFill>
                  <a:prstDash val="solid"/>
                </a:ln>
                <a:solidFill>
                  <a:srgbClr val="CD3C3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</a:rPr>
              <a:t>(тыс.руб</a:t>
            </a:r>
            <a:r>
              <a:rPr lang="ru-RU" altLang="ru-RU" sz="2300" b="1" spc="50" dirty="0">
                <a:ln w="13500">
                  <a:solidFill>
                    <a:srgbClr val="CD3C39">
                      <a:alpha val="6500"/>
                    </a:srgbClr>
                  </a:solidFill>
                  <a:prstDash val="solid"/>
                </a:ln>
                <a:solidFill>
                  <a:srgbClr val="CD3C3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</a:rPr>
              <a:t>.)</a:t>
            </a:r>
          </a:p>
        </p:txBody>
      </p:sp>
      <p:pic>
        <p:nvPicPr>
          <p:cNvPr id="9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0" name="Диаграмма 9"/>
          <p:cNvGraphicFramePr/>
          <p:nvPr/>
        </p:nvGraphicFramePr>
        <p:xfrm>
          <a:off x="171450" y="1073150"/>
          <a:ext cx="4178300" cy="300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5099050" y="1028700"/>
          <a:ext cx="4044950" cy="292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0" y="2794000"/>
          <a:ext cx="9144000" cy="392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60450" y="0"/>
          <a:ext cx="7689850" cy="1106498"/>
        </p:xfrm>
        <a:graphic>
          <a:graphicData uri="http://schemas.openxmlformats.org/drawingml/2006/table">
            <a:tbl>
              <a:tblPr/>
              <a:tblGrid>
                <a:gridCol w="7689850"/>
              </a:tblGrid>
              <a:tr h="939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Финансовое обеспечение реализации муниципальных программ МО город Советск </a:t>
                      </a:r>
                      <a:r>
                        <a:rPr lang="ru-RU" sz="2400" b="1" i="0" u="none" strike="noStrike" cap="none" spc="0" dirty="0" err="1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Щекинского</a:t>
                      </a:r>
                      <a:r>
                        <a:rPr lang="ru-RU" sz="2400" b="1" i="0" u="none" strike="noStrike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 района в 2019 -2021 годах</a:t>
                      </a:r>
                    </a:p>
                  </a:txBody>
                  <a:tcPr marL="9218" marR="9218" marT="9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04802" y="1383835"/>
          <a:ext cx="8578848" cy="488596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471400"/>
                <a:gridCol w="450606"/>
                <a:gridCol w="1057191"/>
                <a:gridCol w="1109184"/>
                <a:gridCol w="1490467"/>
              </a:tblGrid>
              <a:tr h="5797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Наименование программы, подпрограммы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2019 год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                               2020г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                               2021г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</a:tr>
              <a:tr h="7986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Муниципальная программа "Управление муниципальным имуществом и земельными ресурсами, содержание имущества и казны в  муниципального образования город Советск </a:t>
                      </a:r>
                      <a:r>
                        <a:rPr lang="ru-RU" sz="1400" u="none" strike="noStrike" dirty="0" err="1"/>
                        <a:t>Щекинского</a:t>
                      </a:r>
                      <a:r>
                        <a:rPr lang="ru-RU" sz="1400" u="none" strike="noStrike" dirty="0"/>
                        <a:t> района"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704,60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715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675,9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</a:tr>
              <a:tr h="5778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программма "Управление муниципальными финансами в муниципальном  образовании город Советск Щекинского района"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2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1805,20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1800,4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1829,4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</a:tr>
              <a:tr h="7112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программа "Обеспечение общественного порядка, защита населения от чрезвычайных ситуаций, обеспечение пожарной безопасности в муниципальном образовании город Советск Щекинского района"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3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167,40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201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101,8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</a:tr>
              <a:tr h="444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программа «Развитие транспортной системы муниципального образования город Советск  Щекинского района»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4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5383,60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4606,6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4629,6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</a:tr>
              <a:tr h="5334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программа "Обеспечение качественным жильем и услугами ЖКХ граждан  муниципального образования город Советск Щекинского района"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5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949,80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50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50,0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7800" marR="7800" marT="780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60450" y="0"/>
          <a:ext cx="7689850" cy="1106498"/>
        </p:xfrm>
        <a:graphic>
          <a:graphicData uri="http://schemas.openxmlformats.org/drawingml/2006/table">
            <a:tbl>
              <a:tblPr/>
              <a:tblGrid>
                <a:gridCol w="7689850"/>
              </a:tblGrid>
              <a:tr h="939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Финансовое обеспечение реализации муниципальных программ МО город Советск </a:t>
                      </a:r>
                      <a:r>
                        <a:rPr lang="ru-RU" sz="2400" b="1" i="0" u="none" strike="noStrike" cap="none" spc="0" dirty="0" err="1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Щекинского</a:t>
                      </a:r>
                      <a:r>
                        <a:rPr lang="ru-RU" sz="2400" b="1" i="0" u="none" strike="noStrike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 района в 2019 -2021 годах</a:t>
                      </a:r>
                    </a:p>
                  </a:txBody>
                  <a:tcPr marL="9218" marR="9218" marT="9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443711"/>
              </p:ext>
            </p:extLst>
          </p:nvPr>
        </p:nvGraphicFramePr>
        <p:xfrm>
          <a:off x="260350" y="1206500"/>
          <a:ext cx="8712199" cy="370879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540904"/>
                <a:gridCol w="457610"/>
                <a:gridCol w="1073625"/>
                <a:gridCol w="1126425"/>
                <a:gridCol w="1513635"/>
              </a:tblGrid>
              <a:tr h="4232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Наименование программы, подпрограммы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2019 год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                               2020г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                               2021г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</a:tr>
              <a:tr h="6328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Муниципальная программа "Благоустройство на территории муниципального образования город Советск </a:t>
                      </a:r>
                      <a:r>
                        <a:rPr lang="ru-RU" sz="1400" u="none" strike="noStrike" dirty="0" err="1"/>
                        <a:t>Щекинского</a:t>
                      </a:r>
                      <a:r>
                        <a:rPr lang="ru-RU" sz="1400" u="none" strike="noStrike" dirty="0"/>
                        <a:t> района"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9570,10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8769,8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8175,4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</a:tr>
              <a:tr h="6328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Муниципальная </a:t>
                      </a:r>
                      <a:r>
                        <a:rPr lang="ru-RU" sz="1400" u="none" strike="noStrike" dirty="0" err="1"/>
                        <a:t>программа"Развитие</a:t>
                      </a:r>
                      <a:r>
                        <a:rPr lang="ru-RU" sz="1400" u="none" strike="noStrike" dirty="0"/>
                        <a:t> культуры в муниципальном образовании город Советск </a:t>
                      </a:r>
                      <a:r>
                        <a:rPr lang="ru-RU" sz="1400" u="none" strike="noStrike" dirty="0" err="1"/>
                        <a:t>Щекинского</a:t>
                      </a:r>
                      <a:r>
                        <a:rPr lang="ru-RU" sz="1400" u="none" strike="noStrike" dirty="0"/>
                        <a:t> района"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5416,80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5587,2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6014,9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</a:tr>
              <a:tr h="1052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программа "Развитие физической культуры, спорта и повышение эффективности реализации молодежной политики в муниципальном образовании город Советск Щекинского района"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1601,90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1810,5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1877,3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</a:tr>
              <a:tr h="8424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программа "Профессиональная переподготовка, повышение квалификации муниципальных служащих администрации город Советск Щекинского района"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20,00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20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20,0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4142" marR="4142" marT="4142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60450" y="0"/>
          <a:ext cx="7689850" cy="1106498"/>
        </p:xfrm>
        <a:graphic>
          <a:graphicData uri="http://schemas.openxmlformats.org/drawingml/2006/table">
            <a:tbl>
              <a:tblPr/>
              <a:tblGrid>
                <a:gridCol w="7689850"/>
              </a:tblGrid>
              <a:tr h="939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Финансовое обеспечение реализации муниципальных программ МО город Советск </a:t>
                      </a:r>
                      <a:r>
                        <a:rPr lang="ru-RU" sz="2400" b="1" i="0" u="none" strike="noStrike" cap="none" spc="0" dirty="0" err="1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Щекинского</a:t>
                      </a:r>
                      <a:r>
                        <a:rPr lang="ru-RU" sz="2400" b="1" i="0" u="none" strike="noStrike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</a:rPr>
                        <a:t> района в 2019 -2021 годах</a:t>
                      </a:r>
                    </a:p>
                  </a:txBody>
                  <a:tcPr marL="9218" marR="9218" marT="9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898690"/>
              </p:ext>
            </p:extLst>
          </p:nvPr>
        </p:nvGraphicFramePr>
        <p:xfrm>
          <a:off x="171450" y="1166330"/>
          <a:ext cx="8801099" cy="466133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587237"/>
                <a:gridCol w="462282"/>
                <a:gridCol w="1084582"/>
                <a:gridCol w="1137918"/>
                <a:gridCol w="1529080"/>
              </a:tblGrid>
              <a:tr h="5279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Наименование программы, подпрограммы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2019 год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                               2020г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Объем на                                              2021г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</a:tr>
              <a:tr h="10378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Муниципальная программа "Развитие субъектов малого и среднего </a:t>
                      </a:r>
                      <a:r>
                        <a:rPr lang="ru-RU" sz="1400" u="none" strike="noStrike" dirty="0" smtClean="0"/>
                        <a:t>предпринимательства </a:t>
                      </a:r>
                      <a:r>
                        <a:rPr lang="ru-RU" sz="1400" u="none" strike="noStrike" dirty="0"/>
                        <a:t>на территории муниципального образования город Советск </a:t>
                      </a:r>
                      <a:r>
                        <a:rPr lang="ru-RU" sz="1400" u="none" strike="noStrike" dirty="0" err="1"/>
                        <a:t>Щекинского</a:t>
                      </a:r>
                      <a:r>
                        <a:rPr lang="ru-RU" sz="1400" u="none" strike="noStrike" dirty="0"/>
                        <a:t> района"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10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15,00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20,0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</a:tr>
              <a:tr h="9433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Муниципальная программа "Энергосбережение и повышение энергетической эффективности в муниципальном образовании город Советск </a:t>
                      </a:r>
                      <a:r>
                        <a:rPr lang="ru-RU" sz="1400" u="none" strike="noStrike" dirty="0" err="1"/>
                        <a:t>Щекинского</a:t>
                      </a:r>
                      <a:r>
                        <a:rPr lang="ru-RU" sz="1400" u="none" strike="noStrike" dirty="0"/>
                        <a:t> района"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11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30,00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30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30,0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</a:tr>
              <a:tr h="9573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программа " Организация градостроительной деятельности на территории муниципального образования город Советск Щекинского района"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12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949,20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</a:tr>
              <a:tr h="915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Муниципальная программа " Формирование современной городской среды муниципального образования город Советск Щекинского района"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13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300,00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0,0</a:t>
                      </a:r>
                      <a:endParaRPr lang="ru-RU" sz="1400" b="0" i="0" u="none" strike="noStrike"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</a:tr>
              <a:tr h="2790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ИТОГО: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26913,60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23605,5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23424,3</a:t>
                      </a:r>
                      <a:endParaRPr lang="ru-RU" sz="16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</a:txBody>
                  <a:tcPr marL="2925" marR="2925" marT="29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4" name="Рисунок 3" descr="стел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0900"/>
            <a:ext cx="9144000" cy="5429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7305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r>
              <a:rPr lang="ru-RU" sz="48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4800" b="1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550" y="0"/>
            <a:ext cx="76898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3C39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alt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3C39"/>
                </a:solidFill>
                <a:latin typeface="Times New Roman" pitchFamily="18" charset="0"/>
                <a:cs typeface="Times New Roman" pitchFamily="18" charset="0"/>
              </a:rPr>
              <a:t> цели бюджетной политики МО г.Советск </a:t>
            </a:r>
            <a:r>
              <a:rPr lang="ru-RU" alt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3C39"/>
                </a:solidFill>
                <a:latin typeface="Times New Roman" pitchFamily="18" charset="0"/>
                <a:cs typeface="Times New Roman" pitchFamily="18" charset="0"/>
              </a:rPr>
              <a:t>Щекинского</a:t>
            </a:r>
            <a:r>
              <a:rPr lang="ru-RU" alt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3C39"/>
                </a:solidFill>
                <a:latin typeface="Times New Roman" pitchFamily="18" charset="0"/>
                <a:cs typeface="Times New Roman" pitchFamily="18" charset="0"/>
              </a:rPr>
              <a:t> района на 2019 года и на плановый период 2020 и 2021 годов</a:t>
            </a:r>
            <a:endParaRPr lang="ru-RU" alt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D3C3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900" y="1073150"/>
            <a:ext cx="89281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buFont typeface="Courier New" pitchFamily="49" charset="0"/>
              <a:buChar char="o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в первоочередном порядке исполнения публичных нормативных обязательств и иных социальных выплат населению.</a:t>
            </a:r>
          </a:p>
          <a:p>
            <a:pPr marL="285750" indent="-285750" algn="just" eaLnBrk="1" hangingPunct="1">
              <a:buFont typeface="Courier New" pitchFamily="49" charset="0"/>
              <a:buChar char="o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целей и реализации мероприятий, предусмотренных указами Президента Российской Федерации от 07 мая 2012 года, от 07 мая 2018 года №204 «О национальных целях и стратегических задачах развития Российской Федерации на период до 2024 года», реализации приоритетных региональных проектов.</a:t>
            </a:r>
          </a:p>
          <a:p>
            <a:pPr marL="285750" indent="-285750" algn="just" eaLnBrk="1" hangingPunct="1">
              <a:buFont typeface="Courier New" pitchFamily="49" charset="0"/>
              <a:buChar char="o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связанных с обеспечением решений (поручений) Президента Российской Федерации, Правительства Российской Федерации, Губернатора Тульской области.</a:t>
            </a:r>
          </a:p>
          <a:p>
            <a:pPr marL="285750" indent="-285750" algn="just" eaLnBrk="1" hangingPunct="1">
              <a:buFont typeface="Courier New" pitchFamily="49" charset="0"/>
              <a:buChar char="o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расходов на реализацию муниципальных программ муниципального образования.</a:t>
            </a:r>
          </a:p>
          <a:p>
            <a:pPr marL="285750" indent="-285750" algn="just" eaLnBrk="1" hangingPunct="1">
              <a:buFont typeface="Courier New" pitchFamily="49" charset="0"/>
              <a:buChar char="o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достижения запланированных значений целевых индикаторов муниципальных программ.</a:t>
            </a:r>
          </a:p>
          <a:p>
            <a:pPr marL="285750" indent="-285750" algn="just" eaLnBrk="1" hangingPunct="1">
              <a:buFont typeface="Courier New" pitchFamily="49" charset="0"/>
              <a:buChar char="o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социально-экономического положения муниципального образования, улучшение коммунальной инфраструктуры, качества дорог и состояния имущества бюджетной сферы, обеспечение позитивных изменений минимум по 2-м - 3-м проблемным направлениям.</a:t>
            </a:r>
          </a:p>
          <a:p>
            <a:pPr marL="285750" indent="-285750" algn="just" eaLnBrk="1" hangingPunct="1">
              <a:buFont typeface="Courier New" pitchFamily="49" charset="0"/>
              <a:buChar char="o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расходов бюджета муниципального образования на реализацию мероприятий с максимальным бюджетным эффектом.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3C39"/>
                </a:solidFill>
                <a:latin typeface="Times New Roman" pitchFamily="18" charset="0"/>
                <a:cs typeface="Times New Roman" pitchFamily="18" charset="0"/>
              </a:rPr>
              <a:t>Основные цели бюджетной политики МО г.Советск </a:t>
            </a:r>
            <a:r>
              <a:rPr lang="ru-RU" alt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3C39"/>
                </a:solidFill>
                <a:latin typeface="Times New Roman" pitchFamily="18" charset="0"/>
                <a:cs typeface="Times New Roman" pitchFamily="18" charset="0"/>
              </a:rPr>
              <a:t>Щекинского</a:t>
            </a:r>
            <a:r>
              <a:rPr lang="ru-RU" alt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3C39"/>
                </a:solidFill>
                <a:latin typeface="Times New Roman" pitchFamily="18" charset="0"/>
                <a:cs typeface="Times New Roman" pitchFamily="18" charset="0"/>
              </a:rPr>
              <a:t> района на 2019 года и на плановый период 2020 и 2021 годов</a:t>
            </a:r>
            <a:endParaRPr lang="ru-RU" alt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D3C3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6210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бюджетной системы, повышение эффективности бюджетных расходов</a:t>
            </a:r>
          </a:p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Повышение качества муниципальных программ и расширение их использования в бюджетном планировании.</a:t>
            </a:r>
          </a:p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Финансирование отраслей социальной сферы, реализация указов Президента Российской Федерации.</a:t>
            </a:r>
          </a:p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Финансовое обеспечение производственной сферы (дорожная отрасль, промышленность, благоустройство).</a:t>
            </a:r>
          </a:p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оказания населению государственных услуг.</a:t>
            </a:r>
          </a:p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Повышение прозрачности бюджетного процесса. Развитие единой интегрированной информационной системы управления общественными финансами «Электронный бюджет».</a:t>
            </a:r>
          </a:p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Совершенствование системы внутреннего финансового контроля.</a:t>
            </a:r>
          </a:p>
          <a:p>
            <a:pPr marL="342900" indent="-342900" algn="just" eaLnBrk="1" hangingPunct="1">
              <a:buFontTx/>
              <a:buAutoNum type="arabi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Бюджетная политика в сфере муниципальных закупок.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0" y="728663"/>
            <a:ext cx="9144000" cy="52212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99045CB-2A1E-4AED-AC77-EDD2DC4B43F8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460500" y="228600"/>
            <a:ext cx="7251700" cy="1143000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Основные параметры бюджета муниципального образования г. Советск </a:t>
            </a:r>
            <a:r>
              <a:rPr lang="ru-RU" altLang="ru-RU" sz="2400" b="1" dirty="0" err="1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Щекинского</a:t>
            </a:r>
            <a:r>
              <a:rPr lang="ru-RU" altLang="ru-RU" sz="2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района на 201</a:t>
            </a:r>
            <a:r>
              <a:rPr lang="en-US" altLang="ru-RU" sz="2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ru-RU" altLang="ru-RU" sz="2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-20</a:t>
            </a:r>
            <a:r>
              <a:rPr lang="en-US" altLang="ru-RU" sz="2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21</a:t>
            </a:r>
            <a:r>
              <a:rPr lang="ru-RU" altLang="ru-RU" sz="2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гг., тыс. руб.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38198152"/>
              </p:ext>
            </p:extLst>
          </p:nvPr>
        </p:nvGraphicFramePr>
        <p:xfrm>
          <a:off x="0" y="1384300"/>
          <a:ext cx="9072500" cy="518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-33120" y="-27685"/>
            <a:ext cx="9177120" cy="599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>
          <a:xfrm>
            <a:off x="971550" y="20638"/>
            <a:ext cx="7965934" cy="6334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</a:t>
            </a:r>
          </a:p>
          <a:p>
            <a:pPr eaLnBrk="1" hangingPunct="1"/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Доходов бюджета муниципального образования г. Советск </a:t>
            </a:r>
            <a:r>
              <a:rPr lang="ru-RU" altLang="ru-RU" sz="2000" b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Щекинского</a:t>
            </a:r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района</a:t>
            </a:r>
            <a:r>
              <a:rPr lang="en-US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2019 год </a:t>
            </a:r>
          </a:p>
          <a:p>
            <a:pPr eaLnBrk="1" hangingPunct="1"/>
            <a:endParaRPr lang="ru-RU" altLang="ru-RU" sz="2400" b="1" dirty="0" smtClean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387536"/>
              </p:ext>
            </p:extLst>
          </p:nvPr>
        </p:nvGraphicFramePr>
        <p:xfrm>
          <a:off x="0" y="939800"/>
          <a:ext cx="9144000" cy="591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9991080"/>
              </p:ext>
            </p:extLst>
          </p:nvPr>
        </p:nvGraphicFramePr>
        <p:xfrm>
          <a:off x="0" y="939800"/>
          <a:ext cx="9144000" cy="591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16000" y="273050"/>
            <a:ext cx="7823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</a:t>
            </a:r>
          </a:p>
          <a:p>
            <a:pPr algn="ctr" eaLnBrk="1" hangingPunct="1"/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Доходов бюджета муниципального образования г. Советск </a:t>
            </a:r>
            <a:r>
              <a:rPr lang="ru-RU" altLang="ru-RU" sz="2000" b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Щекинского</a:t>
            </a:r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района</a:t>
            </a:r>
            <a:r>
              <a:rPr lang="en-US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2020 год </a:t>
            </a:r>
          </a:p>
        </p:txBody>
      </p:sp>
      <p:pic>
        <p:nvPicPr>
          <p:cNvPr id="4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9991080"/>
              </p:ext>
            </p:extLst>
          </p:nvPr>
        </p:nvGraphicFramePr>
        <p:xfrm>
          <a:off x="-139700" y="1162050"/>
          <a:ext cx="9283700" cy="553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2600" y="0"/>
            <a:ext cx="8661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</a:t>
            </a:r>
          </a:p>
          <a:p>
            <a:pPr algn="ctr" eaLnBrk="1" hangingPunct="1"/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Доходов бюджета муниципального образования г. Советск </a:t>
            </a:r>
            <a:r>
              <a:rPr lang="ru-RU" altLang="ru-RU" sz="2000" b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Щекинского</a:t>
            </a:r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района</a:t>
            </a:r>
            <a:r>
              <a:rPr lang="en-US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altLang="ru-RU" sz="2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2021 год </a:t>
            </a:r>
          </a:p>
        </p:txBody>
      </p:sp>
      <p:pic>
        <p:nvPicPr>
          <p:cNvPr id="4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793750" y="1397000"/>
          <a:ext cx="7823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71550" y="0"/>
            <a:ext cx="76454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alt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Налоговые и неналоговые доходы бюджета МО г.Советск </a:t>
            </a:r>
            <a:r>
              <a:rPr lang="ru-RU" alt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Щекинского</a:t>
            </a:r>
            <a:r>
              <a:rPr lang="ru-RU" alt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на 2019-2021 годы, тыс.руб.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D3D1D-6BF1-4960-8801-0C6DE964E35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38150" y="1073150"/>
          <a:ext cx="8489950" cy="509829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938125"/>
                <a:gridCol w="1236796"/>
                <a:gridCol w="1158873"/>
                <a:gridCol w="1156156"/>
              </a:tblGrid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</a:rPr>
                        <a:t>Наименование раздела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</a:rPr>
                        <a:t>2019год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</a:rPr>
                        <a:t>2020год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j-lt"/>
                        </a:rPr>
                        <a:t>2021год</a:t>
                      </a:r>
                      <a:endParaRPr lang="ru-RU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419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Расходы  всего, тыс.руб.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34431,0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31364,9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</a:rPr>
                        <a:t>32011,1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500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ОБЩЕГОСУДАРСТВЕННЫЕ ВОПРОСЫ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9410,2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8896,6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8900,4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471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НАЦИОНАЛЬНАЯ ОБОРОНА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218,4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220,6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228,2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552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НАЦИОНАЛЬНАЯ БЕЗОПАСНОСТЬ И ПРАВООХРАНИТЕЛЬНАЯ ДЕЯТЕЛЬНОСТЬ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195,3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228,9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129,7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4664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НАЦИОНАЛЬНАЯ ЭКОНОМИКА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6427,1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4700,9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4723,9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3706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ЖИЛИЩНО-КОММУНАЛЬНОЕ ХОЗЯЙСТВО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10819,9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8819,8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8225,4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366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ОБРАЗОВАНИЕ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94,5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94,5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94,5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3627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КУЛЬТУРА И КИНЕМАТОГРАФИЯ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5648,2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5804,9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6242,7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4617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СОЦИАЛЬНАЯ ПОЛИТИКА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0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0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0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218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ФИЗИЧЕСКАЯ КУЛЬТУРА И СПОРТ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1617,4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1829,4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1896,4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  <a:tr h="361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Условно утвержденные расходы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0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</a:rPr>
                        <a:t>769,3</a:t>
                      </a:r>
                      <a:endParaRPr lang="ru-RU" sz="1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</a:rPr>
                        <a:t>1569,9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876" marR="57876" marT="0" marB="0" anchor="ctr"/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15999" y="63553"/>
            <a:ext cx="76454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Распределение расходов бюджета по разделам бюджетной классификации (</a:t>
            </a:r>
            <a:r>
              <a:rPr kumimoji="0" lang="ru-RU" sz="2000" b="1" i="0" u="none" strike="noStrike" normalizeH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тыс.руб</a:t>
            </a: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2" descr="Описание: Советск ГП_4_герб цвет с В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2650" cy="1046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9060</TotalTime>
  <Words>979</Words>
  <Application>Microsoft Office PowerPoint</Application>
  <PresentationFormat>Экран (4:3)</PresentationFormat>
  <Paragraphs>240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fu105-1</dc:creator>
  <cp:lastModifiedBy>sov1</cp:lastModifiedBy>
  <cp:revision>517</cp:revision>
  <cp:lastPrinted>2017-05-24T10:02:32Z</cp:lastPrinted>
  <dcterms:created xsi:type="dcterms:W3CDTF">2012-09-14T07:11:02Z</dcterms:created>
  <dcterms:modified xsi:type="dcterms:W3CDTF">2018-12-05T06:41:02Z</dcterms:modified>
</cp:coreProperties>
</file>